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Lst>
  <p:notesMasterIdLst>
    <p:notesMasterId r:id="rId16"/>
  </p:notesMasterIdLst>
  <p:handoutMasterIdLst>
    <p:handoutMasterId r:id="rId22"/>
  </p:handoutMasterIdLst>
  <p:sldIdLst>
    <p:sldId id="473" r:id="rId4"/>
    <p:sldId id="592" r:id="rId5"/>
    <p:sldId id="463" r:id="rId6"/>
    <p:sldId id="650" r:id="rId7"/>
    <p:sldId id="695" r:id="rId8"/>
    <p:sldId id="687" r:id="rId9"/>
    <p:sldId id="696" r:id="rId10"/>
    <p:sldId id="692" r:id="rId11"/>
    <p:sldId id="717" r:id="rId12"/>
    <p:sldId id="722" r:id="rId13"/>
    <p:sldId id="724" r:id="rId14"/>
    <p:sldId id="548" r:id="rId15"/>
    <p:sldId id="725" r:id="rId17"/>
    <p:sldId id="726" r:id="rId18"/>
    <p:sldId id="697" r:id="rId19"/>
    <p:sldId id="698" r:id="rId20"/>
    <p:sldId id="727" r:id="rId21"/>
  </p:sldIdLst>
  <p:sldSz cx="11520170" cy="6480175"/>
  <p:notesSz cx="6858000" cy="9144000"/>
  <p:defaultTextStyle>
    <a:defPPr marL="0" marR="0" indent="0" algn="l" defTabSz="431800" rtl="0" fontAlgn="auto" latinLnBrk="1" hangingPunct="0">
      <a:lnSpc>
        <a:spcPct val="100000"/>
      </a:lnSpc>
      <a:spcBef>
        <a:spcPts val="0"/>
      </a:spcBef>
      <a:spcAft>
        <a:spcPts val="0"/>
      </a:spcAft>
      <a:buClrTx/>
      <a:buSzTx/>
      <a:buFontTx/>
      <a:buNone/>
      <a:defRPr kumimoji="0" sz="850" b="0" i="0" u="none" strike="noStrike" cap="none" spc="0" normalizeH="0" baseline="0">
        <a:ln>
          <a:noFill/>
        </a:ln>
        <a:solidFill>
          <a:srgbClr val="000000"/>
        </a:solidFill>
        <a:effectLst/>
        <a:uFillTx/>
      </a:defRPr>
    </a:defPPr>
    <a:lvl1pPr marL="0" marR="0" indent="0" algn="ctr" defTabSz="387985" rtl="0" fontAlgn="auto" latinLnBrk="0" hangingPunct="0">
      <a:lnSpc>
        <a:spcPct val="100000"/>
      </a:lnSpc>
      <a:spcBef>
        <a:spcPts val="0"/>
      </a:spcBef>
      <a:spcAft>
        <a:spcPts val="0"/>
      </a:spcAft>
      <a:buClrTx/>
      <a:buSzTx/>
      <a:buFontTx/>
      <a:buNone/>
      <a:defRPr kumimoji="0" sz="2360" b="0" i="0" u="none" strike="noStrike" cap="none" spc="0" normalizeH="0" baseline="0">
        <a:ln>
          <a:noFill/>
        </a:ln>
        <a:solidFill>
          <a:srgbClr val="535353"/>
        </a:solidFill>
        <a:effectLst/>
        <a:uFillTx/>
        <a:latin typeface="+mn-lt"/>
        <a:ea typeface="+mn-ea"/>
        <a:cs typeface="+mn-cs"/>
        <a:sym typeface="Gill Sans Light"/>
      </a:defRPr>
    </a:lvl1pPr>
    <a:lvl2pPr marL="0" marR="0" indent="0" algn="ctr" defTabSz="387985" rtl="0" fontAlgn="auto" latinLnBrk="0" hangingPunct="0">
      <a:lnSpc>
        <a:spcPct val="100000"/>
      </a:lnSpc>
      <a:spcBef>
        <a:spcPts val="0"/>
      </a:spcBef>
      <a:spcAft>
        <a:spcPts val="0"/>
      </a:spcAft>
      <a:buClrTx/>
      <a:buSzTx/>
      <a:buFontTx/>
      <a:buNone/>
      <a:defRPr kumimoji="0" sz="2360" b="0" i="0" u="none" strike="noStrike" cap="none" spc="0" normalizeH="0" baseline="0">
        <a:ln>
          <a:noFill/>
        </a:ln>
        <a:solidFill>
          <a:srgbClr val="535353"/>
        </a:solidFill>
        <a:effectLst/>
        <a:uFillTx/>
        <a:latin typeface="+mn-lt"/>
        <a:ea typeface="+mn-ea"/>
        <a:cs typeface="+mn-cs"/>
        <a:sym typeface="Gill Sans Light"/>
      </a:defRPr>
    </a:lvl2pPr>
    <a:lvl3pPr marL="0" marR="0" indent="0" algn="ctr" defTabSz="387985" rtl="0" fontAlgn="auto" latinLnBrk="0" hangingPunct="0">
      <a:lnSpc>
        <a:spcPct val="100000"/>
      </a:lnSpc>
      <a:spcBef>
        <a:spcPts val="0"/>
      </a:spcBef>
      <a:spcAft>
        <a:spcPts val="0"/>
      </a:spcAft>
      <a:buClrTx/>
      <a:buSzTx/>
      <a:buFontTx/>
      <a:buNone/>
      <a:defRPr kumimoji="0" sz="2360" b="0" i="0" u="none" strike="noStrike" cap="none" spc="0" normalizeH="0" baseline="0">
        <a:ln>
          <a:noFill/>
        </a:ln>
        <a:solidFill>
          <a:srgbClr val="535353"/>
        </a:solidFill>
        <a:effectLst/>
        <a:uFillTx/>
        <a:latin typeface="+mn-lt"/>
        <a:ea typeface="+mn-ea"/>
        <a:cs typeface="+mn-cs"/>
        <a:sym typeface="Gill Sans Light"/>
      </a:defRPr>
    </a:lvl3pPr>
    <a:lvl4pPr marL="0" marR="0" indent="0" algn="ctr" defTabSz="387985" rtl="0" fontAlgn="auto" latinLnBrk="0" hangingPunct="0">
      <a:lnSpc>
        <a:spcPct val="100000"/>
      </a:lnSpc>
      <a:spcBef>
        <a:spcPts val="0"/>
      </a:spcBef>
      <a:spcAft>
        <a:spcPts val="0"/>
      </a:spcAft>
      <a:buClrTx/>
      <a:buSzTx/>
      <a:buFontTx/>
      <a:buNone/>
      <a:defRPr kumimoji="0" sz="2360" b="0" i="0" u="none" strike="noStrike" cap="none" spc="0" normalizeH="0" baseline="0">
        <a:ln>
          <a:noFill/>
        </a:ln>
        <a:solidFill>
          <a:srgbClr val="535353"/>
        </a:solidFill>
        <a:effectLst/>
        <a:uFillTx/>
        <a:latin typeface="+mn-lt"/>
        <a:ea typeface="+mn-ea"/>
        <a:cs typeface="+mn-cs"/>
        <a:sym typeface="Gill Sans Light"/>
      </a:defRPr>
    </a:lvl4pPr>
    <a:lvl5pPr marL="0" marR="0" indent="0" algn="ctr" defTabSz="387985" rtl="0" fontAlgn="auto" latinLnBrk="0" hangingPunct="0">
      <a:lnSpc>
        <a:spcPct val="100000"/>
      </a:lnSpc>
      <a:spcBef>
        <a:spcPts val="0"/>
      </a:spcBef>
      <a:spcAft>
        <a:spcPts val="0"/>
      </a:spcAft>
      <a:buClrTx/>
      <a:buSzTx/>
      <a:buFontTx/>
      <a:buNone/>
      <a:defRPr kumimoji="0" sz="2360" b="0" i="0" u="none" strike="noStrike" cap="none" spc="0" normalizeH="0" baseline="0">
        <a:ln>
          <a:noFill/>
        </a:ln>
        <a:solidFill>
          <a:srgbClr val="535353"/>
        </a:solidFill>
        <a:effectLst/>
        <a:uFillTx/>
        <a:latin typeface="+mn-lt"/>
        <a:ea typeface="+mn-ea"/>
        <a:cs typeface="+mn-cs"/>
        <a:sym typeface="Gill Sans Light"/>
      </a:defRPr>
    </a:lvl5pPr>
    <a:lvl6pPr marL="0" marR="0" indent="0" algn="ctr" defTabSz="387985" rtl="0" fontAlgn="auto" latinLnBrk="0" hangingPunct="0">
      <a:lnSpc>
        <a:spcPct val="100000"/>
      </a:lnSpc>
      <a:spcBef>
        <a:spcPts val="0"/>
      </a:spcBef>
      <a:spcAft>
        <a:spcPts val="0"/>
      </a:spcAft>
      <a:buClrTx/>
      <a:buSzTx/>
      <a:buFontTx/>
      <a:buNone/>
      <a:defRPr kumimoji="0" sz="2360" b="0" i="0" u="none" strike="noStrike" cap="none" spc="0" normalizeH="0" baseline="0">
        <a:ln>
          <a:noFill/>
        </a:ln>
        <a:solidFill>
          <a:srgbClr val="535353"/>
        </a:solidFill>
        <a:effectLst/>
        <a:uFillTx/>
        <a:latin typeface="+mn-lt"/>
        <a:ea typeface="+mn-ea"/>
        <a:cs typeface="+mn-cs"/>
        <a:sym typeface="Gill Sans Light"/>
      </a:defRPr>
    </a:lvl6pPr>
    <a:lvl7pPr marL="0" marR="0" indent="0" algn="ctr" defTabSz="387985" rtl="0" fontAlgn="auto" latinLnBrk="0" hangingPunct="0">
      <a:lnSpc>
        <a:spcPct val="100000"/>
      </a:lnSpc>
      <a:spcBef>
        <a:spcPts val="0"/>
      </a:spcBef>
      <a:spcAft>
        <a:spcPts val="0"/>
      </a:spcAft>
      <a:buClrTx/>
      <a:buSzTx/>
      <a:buFontTx/>
      <a:buNone/>
      <a:defRPr kumimoji="0" sz="2360" b="0" i="0" u="none" strike="noStrike" cap="none" spc="0" normalizeH="0" baseline="0">
        <a:ln>
          <a:noFill/>
        </a:ln>
        <a:solidFill>
          <a:srgbClr val="535353"/>
        </a:solidFill>
        <a:effectLst/>
        <a:uFillTx/>
        <a:latin typeface="+mn-lt"/>
        <a:ea typeface="+mn-ea"/>
        <a:cs typeface="+mn-cs"/>
        <a:sym typeface="Gill Sans Light"/>
      </a:defRPr>
    </a:lvl7pPr>
    <a:lvl8pPr marL="0" marR="0" indent="0" algn="ctr" defTabSz="387985" rtl="0" fontAlgn="auto" latinLnBrk="0" hangingPunct="0">
      <a:lnSpc>
        <a:spcPct val="100000"/>
      </a:lnSpc>
      <a:spcBef>
        <a:spcPts val="0"/>
      </a:spcBef>
      <a:spcAft>
        <a:spcPts val="0"/>
      </a:spcAft>
      <a:buClrTx/>
      <a:buSzTx/>
      <a:buFontTx/>
      <a:buNone/>
      <a:defRPr kumimoji="0" sz="2360" b="0" i="0" u="none" strike="noStrike" cap="none" spc="0" normalizeH="0" baseline="0">
        <a:ln>
          <a:noFill/>
        </a:ln>
        <a:solidFill>
          <a:srgbClr val="535353"/>
        </a:solidFill>
        <a:effectLst/>
        <a:uFillTx/>
        <a:latin typeface="+mn-lt"/>
        <a:ea typeface="+mn-ea"/>
        <a:cs typeface="+mn-cs"/>
        <a:sym typeface="Gill Sans Light"/>
      </a:defRPr>
    </a:lvl8pPr>
    <a:lvl9pPr marL="0" marR="0" indent="0" algn="ctr" defTabSz="387985" rtl="0" fontAlgn="auto" latinLnBrk="0" hangingPunct="0">
      <a:lnSpc>
        <a:spcPct val="100000"/>
      </a:lnSpc>
      <a:spcBef>
        <a:spcPts val="0"/>
      </a:spcBef>
      <a:spcAft>
        <a:spcPts val="0"/>
      </a:spcAft>
      <a:buClrTx/>
      <a:buSzTx/>
      <a:buFontTx/>
      <a:buNone/>
      <a:defRPr kumimoji="0" sz="2360" b="0" i="0" u="none" strike="noStrike" cap="none" spc="0" normalizeH="0" baseline="0">
        <a:ln>
          <a:noFill/>
        </a:ln>
        <a:solidFill>
          <a:srgbClr val="535353"/>
        </a:solidFill>
        <a:effectLst/>
        <a:uFillTx/>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7CC"/>
    <a:srgbClr val="FFC303"/>
    <a:srgbClr val="212121"/>
    <a:srgbClr val="242B5E"/>
    <a:srgbClr val="2F3879"/>
    <a:srgbClr val="1D224A"/>
    <a:srgbClr val="171B44"/>
    <a:srgbClr val="4C0000"/>
    <a:srgbClr val="070723"/>
    <a:srgbClr val="E838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0" autoAdjust="0"/>
    <p:restoredTop sz="94675"/>
  </p:normalViewPr>
  <p:slideViewPr>
    <p:cSldViewPr snapToGrid="0">
      <p:cViewPr>
        <p:scale>
          <a:sx n="66" d="100"/>
          <a:sy n="66" d="100"/>
        </p:scale>
        <p:origin x="840" y="1908"/>
      </p:cViewPr>
      <p:guideLst/>
    </p:cSldViewPr>
  </p:slideViewPr>
  <p:notesTextViewPr>
    <p:cViewPr>
      <p:scale>
        <a:sx n="200" d="100"/>
        <a:sy n="2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notesMaster" Target="notesMasters/notes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p:txBody>
      </p:sp>
      <p:sp>
        <p:nvSpPr>
          <p:cNvPr id="149" name="Shape 14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215900" latinLnBrk="0">
      <a:lnSpc>
        <a:spcPct val="118000"/>
      </a:lnSpc>
      <a:defRPr sz="1040">
        <a:latin typeface="Arial" panose="020B0604020202020204" pitchFamily="34" charset="0"/>
        <a:ea typeface="Arial" panose="020B0604020202020204" pitchFamily="34" charset="0"/>
        <a:cs typeface="Arial" panose="020B0604020202020204" pitchFamily="34" charset="0"/>
        <a:sym typeface="Arial" panose="020B0604020202020204" pitchFamily="34" charset="0"/>
      </a:defRPr>
    </a:lvl1pPr>
    <a:lvl2pPr indent="107950" defTabSz="215900" latinLnBrk="0">
      <a:lnSpc>
        <a:spcPct val="118000"/>
      </a:lnSpc>
      <a:defRPr sz="1040">
        <a:latin typeface="Helvetica Neue"/>
        <a:ea typeface="Helvetica Neue"/>
        <a:cs typeface="Helvetica Neue"/>
        <a:sym typeface="Helvetica Neue"/>
      </a:defRPr>
    </a:lvl2pPr>
    <a:lvl3pPr indent="215900" defTabSz="215900" latinLnBrk="0">
      <a:lnSpc>
        <a:spcPct val="118000"/>
      </a:lnSpc>
      <a:defRPr sz="1040">
        <a:latin typeface="Helvetica Neue"/>
        <a:ea typeface="Helvetica Neue"/>
        <a:cs typeface="Helvetica Neue"/>
        <a:sym typeface="Helvetica Neue"/>
      </a:defRPr>
    </a:lvl3pPr>
    <a:lvl4pPr indent="323850" defTabSz="215900" latinLnBrk="0">
      <a:lnSpc>
        <a:spcPct val="118000"/>
      </a:lnSpc>
      <a:defRPr sz="1040">
        <a:latin typeface="Helvetica Neue"/>
        <a:ea typeface="Helvetica Neue"/>
        <a:cs typeface="Helvetica Neue"/>
        <a:sym typeface="Helvetica Neue"/>
      </a:defRPr>
    </a:lvl4pPr>
    <a:lvl5pPr indent="431800" defTabSz="215900" latinLnBrk="0">
      <a:lnSpc>
        <a:spcPct val="118000"/>
      </a:lnSpc>
      <a:defRPr sz="1040">
        <a:latin typeface="Helvetica Neue"/>
        <a:ea typeface="Helvetica Neue"/>
        <a:cs typeface="Helvetica Neue"/>
        <a:sym typeface="Helvetica Neue"/>
      </a:defRPr>
    </a:lvl5pPr>
    <a:lvl6pPr indent="539750" defTabSz="215900" latinLnBrk="0">
      <a:lnSpc>
        <a:spcPct val="118000"/>
      </a:lnSpc>
      <a:defRPr sz="1040">
        <a:latin typeface="Helvetica Neue"/>
        <a:ea typeface="Helvetica Neue"/>
        <a:cs typeface="Helvetica Neue"/>
        <a:sym typeface="Helvetica Neue"/>
      </a:defRPr>
    </a:lvl6pPr>
    <a:lvl7pPr indent="647700" defTabSz="215900" latinLnBrk="0">
      <a:lnSpc>
        <a:spcPct val="118000"/>
      </a:lnSpc>
      <a:defRPr sz="1040">
        <a:latin typeface="Helvetica Neue"/>
        <a:ea typeface="Helvetica Neue"/>
        <a:cs typeface="Helvetica Neue"/>
        <a:sym typeface="Helvetica Neue"/>
      </a:defRPr>
    </a:lvl7pPr>
    <a:lvl8pPr indent="755650" defTabSz="215900" latinLnBrk="0">
      <a:lnSpc>
        <a:spcPct val="118000"/>
      </a:lnSpc>
      <a:defRPr sz="1040">
        <a:latin typeface="Helvetica Neue"/>
        <a:ea typeface="Helvetica Neue"/>
        <a:cs typeface="Helvetica Neue"/>
        <a:sym typeface="Helvetica Neue"/>
      </a:defRPr>
    </a:lvl8pPr>
    <a:lvl9pPr indent="864235" defTabSz="215900" latinLnBrk="0">
      <a:lnSpc>
        <a:spcPct val="118000"/>
      </a:lnSpc>
      <a:defRPr sz="104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D3C52A0-642D-405B-87AB-B7AE3D8CFC4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与副标题">
    <p:spTree>
      <p:nvGrpSpPr>
        <p:cNvPr id="1" name=""/>
        <p:cNvGrpSpPr/>
        <p:nvPr/>
      </p:nvGrpSpPr>
      <p:grpSpPr>
        <a:xfrm>
          <a:off x="0" y="0"/>
          <a:ext cx="0" cy="0"/>
          <a:chOff x="0" y="0"/>
          <a:chExt cx="0" cy="0"/>
        </a:xfrm>
      </p:grpSpPr>
      <p:pic>
        <p:nvPicPr>
          <p:cNvPr id="3" name="图片 2" descr="图片包含 键盘, 室内, 计算机, 就坐&#10;&#10;已生成极高可信度的说明"/>
          <p:cNvPicPr>
            <a:picLocks noChangeAspect="1"/>
          </p:cNvPicPr>
          <p:nvPr userDrawn="1"/>
        </p:nvPicPr>
        <p:blipFill rotWithShape="1">
          <a:blip r:embed="rId2" cstate="print">
            <a:extLst>
              <a:ext uri="{28A0092B-C50C-407E-A947-70E740481C1C}">
                <a14:useLocalDpi xmlns:a14="http://schemas.microsoft.com/office/drawing/2010/main" val="0"/>
              </a:ext>
            </a:extLst>
          </a:blip>
          <a:srcRect t="7818" b="7818"/>
          <a:stretch>
            <a:fillRect/>
          </a:stretch>
        </p:blipFill>
        <p:spPr>
          <a:xfrm>
            <a:off x="0" y="0"/>
            <a:ext cx="11520488" cy="6480175"/>
          </a:xfrm>
          <a:prstGeom prst="rect">
            <a:avLst/>
          </a:prstGeom>
        </p:spPr>
      </p:pic>
      <p:sp>
        <p:nvSpPr>
          <p:cNvPr id="2" name="矩形 1"/>
          <p:cNvSpPr/>
          <p:nvPr userDrawn="1"/>
        </p:nvSpPr>
        <p:spPr>
          <a:xfrm>
            <a:off x="0" y="1"/>
            <a:ext cx="11520488" cy="6480174"/>
          </a:xfrm>
          <a:prstGeom prst="rect">
            <a:avLst/>
          </a:prstGeom>
          <a:gradFill>
            <a:gsLst>
              <a:gs pos="20000">
                <a:schemeClr val="tx1">
                  <a:alpha val="78000"/>
                </a:schemeClr>
              </a:gs>
              <a:gs pos="100000">
                <a:schemeClr val="tx1">
                  <a:alpha val="85000"/>
                </a:schemeClr>
              </a:gs>
            </a:gsLst>
            <a:lin ang="54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3751" tIns="33751" rIns="33751" bIns="33751" numCol="1" spcCol="38100" rtlCol="0" anchor="ctr">
            <a:noAutofit/>
          </a:bodyPr>
          <a:lstStyle/>
          <a:p>
            <a:pPr marL="0" marR="0" indent="0" algn="ctr" defTabSz="387985" rtl="0" fontAlgn="auto" latinLnBrk="0" hangingPunct="0">
              <a:lnSpc>
                <a:spcPct val="100000"/>
              </a:lnSpc>
              <a:spcBef>
                <a:spcPts val="0"/>
              </a:spcBef>
              <a:spcAft>
                <a:spcPts val="0"/>
              </a:spcAft>
              <a:buClrTx/>
              <a:buSzTx/>
              <a:buFontTx/>
              <a:buNone/>
            </a:pPr>
            <a:endParaRPr kumimoji="0" lang="zh-CN" altLang="en-US" sz="2365" b="0" i="0" u="none" strike="noStrike" cap="none" spc="0" normalizeH="0" baseline="0">
              <a:ln>
                <a:noFill/>
              </a:ln>
              <a:solidFill>
                <a:srgbClr val="FFFFFF"/>
              </a:solidFill>
              <a:effectLst/>
              <a:uFillTx/>
              <a:latin typeface="+mn-lt"/>
              <a:ea typeface="Arial" panose="020B0604020202020204" pitchFamily="34" charset="0"/>
              <a:cs typeface="+mn-cs"/>
              <a:sym typeface="Arial" panose="020B0604020202020204" pitchFamily="34" charset="0"/>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40061" y="1060529"/>
            <a:ext cx="8640366" cy="2256061"/>
          </a:xfrm>
        </p:spPr>
        <p:txBody>
          <a:bodyPr anchor="b"/>
          <a:lstStyle>
            <a:lvl1pPr algn="ctr">
              <a:defRPr sz="5670"/>
            </a:lvl1pPr>
          </a:lstStyle>
          <a:p>
            <a:r>
              <a:rPr lang="zh-CN" altLang="en-US"/>
              <a:t>单击此处编辑母版标题样式</a:t>
            </a:r>
            <a:endParaRPr lang="zh-CN" altLang="en-US"/>
          </a:p>
        </p:txBody>
      </p:sp>
      <p:sp>
        <p:nvSpPr>
          <p:cNvPr id="3" name="副标题 2"/>
          <p:cNvSpPr>
            <a:spLocks noGrp="1"/>
          </p:cNvSpPr>
          <p:nvPr>
            <p:ph type="subTitle" idx="1"/>
          </p:nvPr>
        </p:nvSpPr>
        <p:spPr>
          <a:xfrm>
            <a:off x="1440061" y="3403592"/>
            <a:ext cx="8640366" cy="1564542"/>
          </a:xfr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60270" indent="0" algn="ctr">
              <a:buNone/>
              <a:defRPr sz="1510"/>
            </a:lvl6pPr>
            <a:lvl7pPr marL="2592070" indent="0" algn="ctr">
              <a:buNone/>
              <a:defRPr sz="1510"/>
            </a:lvl7pPr>
            <a:lvl8pPr marL="3023870" indent="0" algn="ctr">
              <a:buNone/>
              <a:defRPr sz="1510"/>
            </a:lvl8pPr>
            <a:lvl9pPr marL="3456305" indent="0" algn="ctr">
              <a:buNone/>
              <a:defRPr sz="151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FD54E45-9C9A-44AE-90A0-491BAA2C607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6A940BB-D26B-4351-948E-8390E1A0C5C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D54E45-9C9A-44AE-90A0-491BAA2C607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6A940BB-D26B-4351-948E-8390E1A0C5C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0000">
              <a:schemeClr val="tx1"/>
            </a:gs>
            <a:gs pos="100000">
              <a:srgbClr val="1D224A"/>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387985" rtl="0" latinLnBrk="0">
        <a:lnSpc>
          <a:spcPct val="100000"/>
        </a:lnSpc>
        <a:spcBef>
          <a:spcPts val="0"/>
        </a:spcBef>
        <a:spcAft>
          <a:spcPts val="0"/>
        </a:spcAft>
        <a:buClrTx/>
        <a:buSzTx/>
        <a:buFontTx/>
        <a:buNone/>
        <a:defRPr sz="4725" b="0" i="0" u="none" strike="noStrike" cap="all" spc="0" baseline="0">
          <a:ln>
            <a:noFill/>
          </a:ln>
          <a:solidFill>
            <a:srgbClr val="535353"/>
          </a:solidFill>
          <a:uFillTx/>
          <a:latin typeface="+mn-lt"/>
          <a:ea typeface="+mn-ea"/>
          <a:cs typeface="+mn-cs"/>
          <a:sym typeface="Gill Sans Light"/>
        </a:defRPr>
      </a:lvl1pPr>
      <a:lvl2pPr marL="0" marR="0" indent="0" algn="ctr" defTabSz="387985" rtl="0" latinLnBrk="0">
        <a:lnSpc>
          <a:spcPct val="100000"/>
        </a:lnSpc>
        <a:spcBef>
          <a:spcPts val="0"/>
        </a:spcBef>
        <a:spcAft>
          <a:spcPts val="0"/>
        </a:spcAft>
        <a:buClrTx/>
        <a:buSzTx/>
        <a:buFontTx/>
        <a:buNone/>
        <a:defRPr sz="4725" b="0" i="0" u="none" strike="noStrike" cap="all" spc="0" baseline="0">
          <a:ln>
            <a:noFill/>
          </a:ln>
          <a:solidFill>
            <a:srgbClr val="535353"/>
          </a:solidFill>
          <a:uFillTx/>
          <a:latin typeface="+mn-lt"/>
          <a:ea typeface="+mn-ea"/>
          <a:cs typeface="+mn-cs"/>
          <a:sym typeface="Gill Sans Light"/>
        </a:defRPr>
      </a:lvl2pPr>
      <a:lvl3pPr marL="0" marR="0" indent="0" algn="ctr" defTabSz="387985" rtl="0" latinLnBrk="0">
        <a:lnSpc>
          <a:spcPct val="100000"/>
        </a:lnSpc>
        <a:spcBef>
          <a:spcPts val="0"/>
        </a:spcBef>
        <a:spcAft>
          <a:spcPts val="0"/>
        </a:spcAft>
        <a:buClrTx/>
        <a:buSzTx/>
        <a:buFontTx/>
        <a:buNone/>
        <a:defRPr sz="4725" b="0" i="0" u="none" strike="noStrike" cap="all" spc="0" baseline="0">
          <a:ln>
            <a:noFill/>
          </a:ln>
          <a:solidFill>
            <a:srgbClr val="535353"/>
          </a:solidFill>
          <a:uFillTx/>
          <a:latin typeface="+mn-lt"/>
          <a:ea typeface="+mn-ea"/>
          <a:cs typeface="+mn-cs"/>
          <a:sym typeface="Gill Sans Light"/>
        </a:defRPr>
      </a:lvl3pPr>
      <a:lvl4pPr marL="0" marR="0" indent="0" algn="ctr" defTabSz="387985" rtl="0" latinLnBrk="0">
        <a:lnSpc>
          <a:spcPct val="100000"/>
        </a:lnSpc>
        <a:spcBef>
          <a:spcPts val="0"/>
        </a:spcBef>
        <a:spcAft>
          <a:spcPts val="0"/>
        </a:spcAft>
        <a:buClrTx/>
        <a:buSzTx/>
        <a:buFontTx/>
        <a:buNone/>
        <a:defRPr sz="4725" b="0" i="0" u="none" strike="noStrike" cap="all" spc="0" baseline="0">
          <a:ln>
            <a:noFill/>
          </a:ln>
          <a:solidFill>
            <a:srgbClr val="535353"/>
          </a:solidFill>
          <a:uFillTx/>
          <a:latin typeface="+mn-lt"/>
          <a:ea typeface="+mn-ea"/>
          <a:cs typeface="+mn-cs"/>
          <a:sym typeface="Gill Sans Light"/>
        </a:defRPr>
      </a:lvl4pPr>
      <a:lvl5pPr marL="0" marR="0" indent="0" algn="ctr" defTabSz="387985" rtl="0" latinLnBrk="0">
        <a:lnSpc>
          <a:spcPct val="100000"/>
        </a:lnSpc>
        <a:spcBef>
          <a:spcPts val="0"/>
        </a:spcBef>
        <a:spcAft>
          <a:spcPts val="0"/>
        </a:spcAft>
        <a:buClrTx/>
        <a:buSzTx/>
        <a:buFontTx/>
        <a:buNone/>
        <a:defRPr sz="4725" b="0" i="0" u="none" strike="noStrike" cap="all" spc="0" baseline="0">
          <a:ln>
            <a:noFill/>
          </a:ln>
          <a:solidFill>
            <a:srgbClr val="535353"/>
          </a:solidFill>
          <a:uFillTx/>
          <a:latin typeface="+mn-lt"/>
          <a:ea typeface="+mn-ea"/>
          <a:cs typeface="+mn-cs"/>
          <a:sym typeface="Gill Sans Light"/>
        </a:defRPr>
      </a:lvl5pPr>
      <a:lvl6pPr marL="0" marR="0" indent="0" algn="ctr" defTabSz="387985" rtl="0" latinLnBrk="0">
        <a:lnSpc>
          <a:spcPct val="100000"/>
        </a:lnSpc>
        <a:spcBef>
          <a:spcPts val="0"/>
        </a:spcBef>
        <a:spcAft>
          <a:spcPts val="0"/>
        </a:spcAft>
        <a:buClrTx/>
        <a:buSzTx/>
        <a:buFontTx/>
        <a:buNone/>
        <a:defRPr sz="4725" b="0" i="0" u="none" strike="noStrike" cap="all" spc="0" baseline="0">
          <a:ln>
            <a:noFill/>
          </a:ln>
          <a:solidFill>
            <a:srgbClr val="535353"/>
          </a:solidFill>
          <a:uFillTx/>
          <a:latin typeface="+mn-lt"/>
          <a:ea typeface="+mn-ea"/>
          <a:cs typeface="+mn-cs"/>
          <a:sym typeface="Gill Sans Light"/>
        </a:defRPr>
      </a:lvl6pPr>
      <a:lvl7pPr marL="0" marR="0" indent="0" algn="ctr" defTabSz="387985" rtl="0" latinLnBrk="0">
        <a:lnSpc>
          <a:spcPct val="100000"/>
        </a:lnSpc>
        <a:spcBef>
          <a:spcPts val="0"/>
        </a:spcBef>
        <a:spcAft>
          <a:spcPts val="0"/>
        </a:spcAft>
        <a:buClrTx/>
        <a:buSzTx/>
        <a:buFontTx/>
        <a:buNone/>
        <a:defRPr sz="4725" b="0" i="0" u="none" strike="noStrike" cap="all" spc="0" baseline="0">
          <a:ln>
            <a:noFill/>
          </a:ln>
          <a:solidFill>
            <a:srgbClr val="535353"/>
          </a:solidFill>
          <a:uFillTx/>
          <a:latin typeface="+mn-lt"/>
          <a:ea typeface="+mn-ea"/>
          <a:cs typeface="+mn-cs"/>
          <a:sym typeface="Gill Sans Light"/>
        </a:defRPr>
      </a:lvl7pPr>
      <a:lvl8pPr marL="0" marR="0" indent="0" algn="ctr" defTabSz="387985" rtl="0" latinLnBrk="0">
        <a:lnSpc>
          <a:spcPct val="100000"/>
        </a:lnSpc>
        <a:spcBef>
          <a:spcPts val="0"/>
        </a:spcBef>
        <a:spcAft>
          <a:spcPts val="0"/>
        </a:spcAft>
        <a:buClrTx/>
        <a:buSzTx/>
        <a:buFontTx/>
        <a:buNone/>
        <a:defRPr sz="4725" b="0" i="0" u="none" strike="noStrike" cap="all" spc="0" baseline="0">
          <a:ln>
            <a:noFill/>
          </a:ln>
          <a:solidFill>
            <a:srgbClr val="535353"/>
          </a:solidFill>
          <a:uFillTx/>
          <a:latin typeface="+mn-lt"/>
          <a:ea typeface="+mn-ea"/>
          <a:cs typeface="+mn-cs"/>
          <a:sym typeface="Gill Sans Light"/>
        </a:defRPr>
      </a:lvl8pPr>
      <a:lvl9pPr marL="0" marR="0" indent="0" algn="ctr" defTabSz="387985" rtl="0" latinLnBrk="0">
        <a:lnSpc>
          <a:spcPct val="100000"/>
        </a:lnSpc>
        <a:spcBef>
          <a:spcPts val="0"/>
        </a:spcBef>
        <a:spcAft>
          <a:spcPts val="0"/>
        </a:spcAft>
        <a:buClrTx/>
        <a:buSzTx/>
        <a:buFontTx/>
        <a:buNone/>
        <a:defRPr sz="4725" b="0" i="0" u="none" strike="noStrike" cap="all" spc="0" baseline="0">
          <a:ln>
            <a:noFill/>
          </a:ln>
          <a:solidFill>
            <a:srgbClr val="535353"/>
          </a:solidFill>
          <a:uFillTx/>
          <a:latin typeface="+mn-lt"/>
          <a:ea typeface="+mn-ea"/>
          <a:cs typeface="+mn-cs"/>
          <a:sym typeface="Gill Sans Light"/>
        </a:defRPr>
      </a:lvl9pPr>
    </p:titleStyle>
    <p:bodyStyle>
      <a:lvl1pPr marL="279400" marR="0" indent="-279400" algn="l" defTabSz="387985" rtl="0" latinLnBrk="0">
        <a:lnSpc>
          <a:spcPct val="100000"/>
        </a:lnSpc>
        <a:spcBef>
          <a:spcPts val="2505"/>
        </a:spcBef>
        <a:spcAft>
          <a:spcPts val="0"/>
        </a:spcAft>
        <a:buClrTx/>
        <a:buSzPct val="82000"/>
        <a:buFontTx/>
        <a:buChar char="•"/>
        <a:defRPr sz="2455" b="0" i="0" u="none" strike="noStrike" cap="none" spc="0" baseline="0">
          <a:ln>
            <a:noFill/>
          </a:ln>
          <a:solidFill>
            <a:srgbClr val="535353"/>
          </a:solidFill>
          <a:uFillTx/>
          <a:latin typeface="+mn-lt"/>
          <a:ea typeface="+mn-ea"/>
          <a:cs typeface="+mn-cs"/>
          <a:sym typeface="Gill Sans Light"/>
        </a:defRPr>
      </a:lvl1pPr>
      <a:lvl2pPr marL="483235" marR="0" indent="-279400" algn="l" defTabSz="387985" rtl="0" latinLnBrk="0">
        <a:lnSpc>
          <a:spcPct val="100000"/>
        </a:lnSpc>
        <a:spcBef>
          <a:spcPts val="2505"/>
        </a:spcBef>
        <a:spcAft>
          <a:spcPts val="0"/>
        </a:spcAft>
        <a:buClrTx/>
        <a:buSzPct val="82000"/>
        <a:buFontTx/>
        <a:buChar char="•"/>
        <a:defRPr sz="2455" b="0" i="0" u="none" strike="noStrike" cap="none" spc="0" baseline="0">
          <a:ln>
            <a:noFill/>
          </a:ln>
          <a:solidFill>
            <a:srgbClr val="535353"/>
          </a:solidFill>
          <a:uFillTx/>
          <a:latin typeface="+mn-lt"/>
          <a:ea typeface="+mn-ea"/>
          <a:cs typeface="+mn-cs"/>
          <a:sym typeface="Gill Sans Light"/>
        </a:defRPr>
      </a:lvl2pPr>
      <a:lvl3pPr marL="687070" marR="0" indent="-279400" algn="l" defTabSz="387985" rtl="0" latinLnBrk="0">
        <a:lnSpc>
          <a:spcPct val="100000"/>
        </a:lnSpc>
        <a:spcBef>
          <a:spcPts val="2505"/>
        </a:spcBef>
        <a:spcAft>
          <a:spcPts val="0"/>
        </a:spcAft>
        <a:buClrTx/>
        <a:buSzPct val="82000"/>
        <a:buFontTx/>
        <a:buChar char="•"/>
        <a:defRPr sz="2455" b="0" i="0" u="none" strike="noStrike" cap="none" spc="0" baseline="0">
          <a:ln>
            <a:noFill/>
          </a:ln>
          <a:solidFill>
            <a:srgbClr val="535353"/>
          </a:solidFill>
          <a:uFillTx/>
          <a:latin typeface="+mn-lt"/>
          <a:ea typeface="+mn-ea"/>
          <a:cs typeface="+mn-cs"/>
          <a:sym typeface="Gill Sans Light"/>
        </a:defRPr>
      </a:lvl3pPr>
      <a:lvl4pPr marL="891540" marR="0" indent="-279400" algn="l" defTabSz="387985" rtl="0" latinLnBrk="0">
        <a:lnSpc>
          <a:spcPct val="100000"/>
        </a:lnSpc>
        <a:spcBef>
          <a:spcPts val="2505"/>
        </a:spcBef>
        <a:spcAft>
          <a:spcPts val="0"/>
        </a:spcAft>
        <a:buClrTx/>
        <a:buSzPct val="82000"/>
        <a:buFontTx/>
        <a:buChar char="•"/>
        <a:defRPr sz="2455" b="0" i="0" u="none" strike="noStrike" cap="none" spc="0" baseline="0">
          <a:ln>
            <a:noFill/>
          </a:ln>
          <a:solidFill>
            <a:srgbClr val="535353"/>
          </a:solidFill>
          <a:uFillTx/>
          <a:latin typeface="+mn-lt"/>
          <a:ea typeface="+mn-ea"/>
          <a:cs typeface="+mn-cs"/>
          <a:sym typeface="Gill Sans Light"/>
        </a:defRPr>
      </a:lvl4pPr>
      <a:lvl5pPr marL="1095375" marR="0" indent="-279400" algn="l" defTabSz="387985" rtl="0" latinLnBrk="0">
        <a:lnSpc>
          <a:spcPct val="100000"/>
        </a:lnSpc>
        <a:spcBef>
          <a:spcPts val="2505"/>
        </a:spcBef>
        <a:spcAft>
          <a:spcPts val="0"/>
        </a:spcAft>
        <a:buClrTx/>
        <a:buSzPct val="82000"/>
        <a:buFontTx/>
        <a:buChar char="•"/>
        <a:defRPr sz="2455" b="0" i="0" u="none" strike="noStrike" cap="none" spc="0" baseline="0">
          <a:ln>
            <a:noFill/>
          </a:ln>
          <a:solidFill>
            <a:srgbClr val="535353"/>
          </a:solidFill>
          <a:uFillTx/>
          <a:latin typeface="+mn-lt"/>
          <a:ea typeface="+mn-ea"/>
          <a:cs typeface="+mn-cs"/>
          <a:sym typeface="Gill Sans Light"/>
        </a:defRPr>
      </a:lvl5pPr>
      <a:lvl6pPr marL="1299210" marR="0" indent="-279400" algn="l" defTabSz="387985" rtl="0" latinLnBrk="0">
        <a:lnSpc>
          <a:spcPct val="100000"/>
        </a:lnSpc>
        <a:spcBef>
          <a:spcPts val="2505"/>
        </a:spcBef>
        <a:spcAft>
          <a:spcPts val="0"/>
        </a:spcAft>
        <a:buClrTx/>
        <a:buSzPct val="82000"/>
        <a:buFontTx/>
        <a:buChar char="•"/>
        <a:defRPr sz="2455" b="0" i="0" u="none" strike="noStrike" cap="none" spc="0" baseline="0">
          <a:ln>
            <a:noFill/>
          </a:ln>
          <a:solidFill>
            <a:srgbClr val="535353"/>
          </a:solidFill>
          <a:uFillTx/>
          <a:latin typeface="+mn-lt"/>
          <a:ea typeface="+mn-ea"/>
          <a:cs typeface="+mn-cs"/>
          <a:sym typeface="Gill Sans Light"/>
        </a:defRPr>
      </a:lvl6pPr>
      <a:lvl7pPr marL="1503045" marR="0" indent="-279400" algn="l" defTabSz="387985" rtl="0" latinLnBrk="0">
        <a:lnSpc>
          <a:spcPct val="100000"/>
        </a:lnSpc>
        <a:spcBef>
          <a:spcPts val="2505"/>
        </a:spcBef>
        <a:spcAft>
          <a:spcPts val="0"/>
        </a:spcAft>
        <a:buClrTx/>
        <a:buSzPct val="82000"/>
        <a:buFontTx/>
        <a:buChar char="•"/>
        <a:defRPr sz="2455" b="0" i="0" u="none" strike="noStrike" cap="none" spc="0" baseline="0">
          <a:ln>
            <a:noFill/>
          </a:ln>
          <a:solidFill>
            <a:srgbClr val="535353"/>
          </a:solidFill>
          <a:uFillTx/>
          <a:latin typeface="+mn-lt"/>
          <a:ea typeface="+mn-ea"/>
          <a:cs typeface="+mn-cs"/>
          <a:sym typeface="Gill Sans Light"/>
        </a:defRPr>
      </a:lvl7pPr>
      <a:lvl8pPr marL="1707515" marR="0" indent="-279400" algn="l" defTabSz="387985" rtl="0" latinLnBrk="0">
        <a:lnSpc>
          <a:spcPct val="100000"/>
        </a:lnSpc>
        <a:spcBef>
          <a:spcPts val="2505"/>
        </a:spcBef>
        <a:spcAft>
          <a:spcPts val="0"/>
        </a:spcAft>
        <a:buClrTx/>
        <a:buSzPct val="82000"/>
        <a:buFontTx/>
        <a:buChar char="•"/>
        <a:defRPr sz="2455" b="0" i="0" u="none" strike="noStrike" cap="none" spc="0" baseline="0">
          <a:ln>
            <a:noFill/>
          </a:ln>
          <a:solidFill>
            <a:srgbClr val="535353"/>
          </a:solidFill>
          <a:uFillTx/>
          <a:latin typeface="+mn-lt"/>
          <a:ea typeface="+mn-ea"/>
          <a:cs typeface="+mn-cs"/>
          <a:sym typeface="Gill Sans Light"/>
        </a:defRPr>
      </a:lvl8pPr>
      <a:lvl9pPr marL="1911350" marR="0" indent="-279400" algn="l" defTabSz="387985" rtl="0" latinLnBrk="0">
        <a:lnSpc>
          <a:spcPct val="100000"/>
        </a:lnSpc>
        <a:spcBef>
          <a:spcPts val="2505"/>
        </a:spcBef>
        <a:spcAft>
          <a:spcPts val="0"/>
        </a:spcAft>
        <a:buClrTx/>
        <a:buSzPct val="82000"/>
        <a:buFontTx/>
        <a:buChar char="•"/>
        <a:defRPr sz="2455"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387985" latinLnBrk="0">
        <a:lnSpc>
          <a:spcPct val="100000"/>
        </a:lnSpc>
        <a:spcBef>
          <a:spcPts val="0"/>
        </a:spcBef>
        <a:spcAft>
          <a:spcPts val="0"/>
        </a:spcAft>
        <a:buClrTx/>
        <a:buSzTx/>
        <a:buFontTx/>
        <a:buNone/>
        <a:defRPr sz="1135" b="0" i="0" u="none" strike="noStrike" cap="none" spc="0" baseline="0">
          <a:ln>
            <a:noFill/>
          </a:ln>
          <a:solidFill>
            <a:schemeClr val="tx1"/>
          </a:solidFill>
          <a:uFillTx/>
          <a:latin typeface="+mn-lt"/>
          <a:ea typeface="+mn-ea"/>
          <a:cs typeface="+mn-cs"/>
          <a:sym typeface="Gill Sans Light"/>
        </a:defRPr>
      </a:lvl1pPr>
      <a:lvl2pPr marL="0" marR="0" indent="107950" algn="ctr" defTabSz="387985" latinLnBrk="0">
        <a:lnSpc>
          <a:spcPct val="100000"/>
        </a:lnSpc>
        <a:spcBef>
          <a:spcPts val="0"/>
        </a:spcBef>
        <a:spcAft>
          <a:spcPts val="0"/>
        </a:spcAft>
        <a:buClrTx/>
        <a:buSzTx/>
        <a:buFontTx/>
        <a:buNone/>
        <a:defRPr sz="1135" b="0" i="0" u="none" strike="noStrike" cap="none" spc="0" baseline="0">
          <a:ln>
            <a:noFill/>
          </a:ln>
          <a:solidFill>
            <a:schemeClr val="tx1"/>
          </a:solidFill>
          <a:uFillTx/>
          <a:latin typeface="+mn-lt"/>
          <a:ea typeface="+mn-ea"/>
          <a:cs typeface="+mn-cs"/>
          <a:sym typeface="Gill Sans Light"/>
        </a:defRPr>
      </a:lvl2pPr>
      <a:lvl3pPr marL="0" marR="0" indent="215900" algn="ctr" defTabSz="387985" latinLnBrk="0">
        <a:lnSpc>
          <a:spcPct val="100000"/>
        </a:lnSpc>
        <a:spcBef>
          <a:spcPts val="0"/>
        </a:spcBef>
        <a:spcAft>
          <a:spcPts val="0"/>
        </a:spcAft>
        <a:buClrTx/>
        <a:buSzTx/>
        <a:buFontTx/>
        <a:buNone/>
        <a:defRPr sz="1135" b="0" i="0" u="none" strike="noStrike" cap="none" spc="0" baseline="0">
          <a:ln>
            <a:noFill/>
          </a:ln>
          <a:solidFill>
            <a:schemeClr val="tx1"/>
          </a:solidFill>
          <a:uFillTx/>
          <a:latin typeface="+mn-lt"/>
          <a:ea typeface="+mn-ea"/>
          <a:cs typeface="+mn-cs"/>
          <a:sym typeface="Gill Sans Light"/>
        </a:defRPr>
      </a:lvl3pPr>
      <a:lvl4pPr marL="0" marR="0" indent="323850" algn="ctr" defTabSz="387985" latinLnBrk="0">
        <a:lnSpc>
          <a:spcPct val="100000"/>
        </a:lnSpc>
        <a:spcBef>
          <a:spcPts val="0"/>
        </a:spcBef>
        <a:spcAft>
          <a:spcPts val="0"/>
        </a:spcAft>
        <a:buClrTx/>
        <a:buSzTx/>
        <a:buFontTx/>
        <a:buNone/>
        <a:defRPr sz="1135" b="0" i="0" u="none" strike="noStrike" cap="none" spc="0" baseline="0">
          <a:ln>
            <a:noFill/>
          </a:ln>
          <a:solidFill>
            <a:schemeClr val="tx1"/>
          </a:solidFill>
          <a:uFillTx/>
          <a:latin typeface="+mn-lt"/>
          <a:ea typeface="+mn-ea"/>
          <a:cs typeface="+mn-cs"/>
          <a:sym typeface="Gill Sans Light"/>
        </a:defRPr>
      </a:lvl4pPr>
      <a:lvl5pPr marL="0" marR="0" indent="431800" algn="ctr" defTabSz="387985" latinLnBrk="0">
        <a:lnSpc>
          <a:spcPct val="100000"/>
        </a:lnSpc>
        <a:spcBef>
          <a:spcPts val="0"/>
        </a:spcBef>
        <a:spcAft>
          <a:spcPts val="0"/>
        </a:spcAft>
        <a:buClrTx/>
        <a:buSzTx/>
        <a:buFontTx/>
        <a:buNone/>
        <a:defRPr sz="1135" b="0" i="0" u="none" strike="noStrike" cap="none" spc="0" baseline="0">
          <a:ln>
            <a:noFill/>
          </a:ln>
          <a:solidFill>
            <a:schemeClr val="tx1"/>
          </a:solidFill>
          <a:uFillTx/>
          <a:latin typeface="+mn-lt"/>
          <a:ea typeface="+mn-ea"/>
          <a:cs typeface="+mn-cs"/>
          <a:sym typeface="Gill Sans Light"/>
        </a:defRPr>
      </a:lvl5pPr>
      <a:lvl6pPr marL="0" marR="0" indent="540385" algn="ctr" defTabSz="387985" latinLnBrk="0">
        <a:lnSpc>
          <a:spcPct val="100000"/>
        </a:lnSpc>
        <a:spcBef>
          <a:spcPts val="0"/>
        </a:spcBef>
        <a:spcAft>
          <a:spcPts val="0"/>
        </a:spcAft>
        <a:buClrTx/>
        <a:buSzTx/>
        <a:buFontTx/>
        <a:buNone/>
        <a:defRPr sz="1135" b="0" i="0" u="none" strike="noStrike" cap="none" spc="0" baseline="0">
          <a:ln>
            <a:noFill/>
          </a:ln>
          <a:solidFill>
            <a:schemeClr val="tx1"/>
          </a:solidFill>
          <a:uFillTx/>
          <a:latin typeface="+mn-lt"/>
          <a:ea typeface="+mn-ea"/>
          <a:cs typeface="+mn-cs"/>
          <a:sym typeface="Gill Sans Light"/>
        </a:defRPr>
      </a:lvl6pPr>
      <a:lvl7pPr marL="0" marR="0" indent="648335" algn="ctr" defTabSz="387985" latinLnBrk="0">
        <a:lnSpc>
          <a:spcPct val="100000"/>
        </a:lnSpc>
        <a:spcBef>
          <a:spcPts val="0"/>
        </a:spcBef>
        <a:spcAft>
          <a:spcPts val="0"/>
        </a:spcAft>
        <a:buClrTx/>
        <a:buSzTx/>
        <a:buFontTx/>
        <a:buNone/>
        <a:defRPr sz="1135" b="0" i="0" u="none" strike="noStrike" cap="none" spc="0" baseline="0">
          <a:ln>
            <a:noFill/>
          </a:ln>
          <a:solidFill>
            <a:schemeClr val="tx1"/>
          </a:solidFill>
          <a:uFillTx/>
          <a:latin typeface="+mn-lt"/>
          <a:ea typeface="+mn-ea"/>
          <a:cs typeface="+mn-cs"/>
          <a:sym typeface="Gill Sans Light"/>
        </a:defRPr>
      </a:lvl7pPr>
      <a:lvl8pPr marL="0" marR="0" indent="756285" algn="ctr" defTabSz="387985" latinLnBrk="0">
        <a:lnSpc>
          <a:spcPct val="100000"/>
        </a:lnSpc>
        <a:spcBef>
          <a:spcPts val="0"/>
        </a:spcBef>
        <a:spcAft>
          <a:spcPts val="0"/>
        </a:spcAft>
        <a:buClrTx/>
        <a:buSzTx/>
        <a:buFontTx/>
        <a:buNone/>
        <a:defRPr sz="1135" b="0" i="0" u="none" strike="noStrike" cap="none" spc="0" baseline="0">
          <a:ln>
            <a:noFill/>
          </a:ln>
          <a:solidFill>
            <a:schemeClr val="tx1"/>
          </a:solidFill>
          <a:uFillTx/>
          <a:latin typeface="+mn-lt"/>
          <a:ea typeface="+mn-ea"/>
          <a:cs typeface="+mn-cs"/>
          <a:sym typeface="Gill Sans Light"/>
        </a:defRPr>
      </a:lvl8pPr>
      <a:lvl9pPr marL="0" marR="0" indent="864235" algn="ctr" defTabSz="387985" latinLnBrk="0">
        <a:lnSpc>
          <a:spcPct val="100000"/>
        </a:lnSpc>
        <a:spcBef>
          <a:spcPts val="0"/>
        </a:spcBef>
        <a:spcAft>
          <a:spcPts val="0"/>
        </a:spcAft>
        <a:buClrTx/>
        <a:buSzTx/>
        <a:buFontTx/>
        <a:buNone/>
        <a:defRPr sz="1135" b="0" i="0" u="none" strike="noStrike" cap="none" spc="0" baseline="0">
          <a:ln>
            <a:noFill/>
          </a:ln>
          <a:solidFill>
            <a:schemeClr val="tx1"/>
          </a:solidFill>
          <a:uFillTx/>
          <a:latin typeface="+mn-lt"/>
          <a:ea typeface="+mn-ea"/>
          <a:cs typeface="+mn-cs"/>
          <a:sym typeface="Gill Sa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034" y="345010"/>
            <a:ext cx="9936421" cy="1252534"/>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034" y="1725046"/>
            <a:ext cx="9936421" cy="4111612"/>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792033" y="6006163"/>
            <a:ext cx="2592110" cy="345009"/>
          </a:xfrm>
          <a:prstGeom prst="rect">
            <a:avLst/>
          </a:prstGeom>
        </p:spPr>
        <p:txBody>
          <a:bodyPr vert="horz" lIns="91440" tIns="45720" rIns="91440" bIns="45720" rtlCol="0" anchor="ctr"/>
          <a:lstStyle>
            <a:lvl1pPr algn="l">
              <a:defRPr sz="1135">
                <a:solidFill>
                  <a:schemeClr val="tx1">
                    <a:tint val="75000"/>
                  </a:schemeClr>
                </a:solidFill>
                <a:ea typeface="Arial" panose="020B0604020202020204" pitchFamily="34" charset="0"/>
                <a:sym typeface="Arial" panose="020B0604020202020204" pitchFamily="34" charset="0"/>
              </a:defRPr>
            </a:lvl1pPr>
          </a:lstStyle>
          <a:p>
            <a:fld id="{7FD54E45-9C9A-44AE-90A0-491BAA2C6077}" type="datetimeFigureOut">
              <a:rPr lang="zh-CN" altLang="en-US" smtClean="0"/>
            </a:fld>
            <a:endParaRPr lang="zh-CN" altLang="en-US"/>
          </a:p>
        </p:txBody>
      </p:sp>
      <p:sp>
        <p:nvSpPr>
          <p:cNvPr id="5" name="页脚占位符 4"/>
          <p:cNvSpPr>
            <a:spLocks noGrp="1"/>
          </p:cNvSpPr>
          <p:nvPr>
            <p:ph type="ftr" sz="quarter" idx="3"/>
          </p:nvPr>
        </p:nvSpPr>
        <p:spPr>
          <a:xfrm>
            <a:off x="3816162" y="6006163"/>
            <a:ext cx="3888165" cy="345009"/>
          </a:xfrm>
          <a:prstGeom prst="rect">
            <a:avLst/>
          </a:prstGeom>
        </p:spPr>
        <p:txBody>
          <a:bodyPr vert="horz" lIns="91440" tIns="45720" rIns="91440" bIns="45720" rtlCol="0" anchor="ctr"/>
          <a:lstStyle>
            <a:lvl1pPr algn="ctr">
              <a:defRPr sz="1135">
                <a:solidFill>
                  <a:schemeClr val="tx1">
                    <a:tint val="75000"/>
                  </a:schemeClr>
                </a:solidFill>
                <a:ea typeface="Arial" panose="020B0604020202020204" pitchFamily="34" charset="0"/>
                <a:sym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136345" y="6006163"/>
            <a:ext cx="2592110" cy="345009"/>
          </a:xfrm>
          <a:prstGeom prst="rect">
            <a:avLst/>
          </a:prstGeom>
        </p:spPr>
        <p:txBody>
          <a:bodyPr vert="horz" lIns="91440" tIns="45720" rIns="91440" bIns="45720" rtlCol="0" anchor="ctr"/>
          <a:lstStyle>
            <a:lvl1pPr algn="r">
              <a:defRPr sz="1135">
                <a:solidFill>
                  <a:schemeClr val="tx1">
                    <a:tint val="75000"/>
                  </a:schemeClr>
                </a:solidFill>
                <a:ea typeface="Arial" panose="020B0604020202020204" pitchFamily="34" charset="0"/>
                <a:sym typeface="Arial" panose="020B0604020202020204" pitchFamily="34" charset="0"/>
              </a:defRPr>
            </a:lvl1pPr>
          </a:lstStyle>
          <a:p>
            <a:fld id="{46A940BB-D26B-4351-948E-8390E1A0C5C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864235" rtl="0" eaLnBrk="1" latinLnBrk="0" hangingPunct="1">
        <a:lnSpc>
          <a:spcPct val="90000"/>
        </a:lnSpc>
        <a:spcBef>
          <a:spcPct val="0"/>
        </a:spcBef>
        <a:buNone/>
        <a:defRPr sz="4160" kern="1200">
          <a:solidFill>
            <a:schemeClr val="tx1"/>
          </a:solidFill>
          <a:latin typeface="+mj-lt"/>
          <a:ea typeface="Arial" panose="020B0604020202020204" pitchFamily="34" charset="0"/>
          <a:cs typeface="+mj-cs"/>
        </a:defRPr>
      </a:lvl1pPr>
    </p:titleStyle>
    <p:bodyStyle>
      <a:lvl1pPr marL="215900" indent="-215900" algn="l" defTabSz="864235"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Arial" panose="020B0604020202020204" pitchFamily="34" charset="0"/>
          <a:cs typeface="+mn-cs"/>
        </a:defRPr>
      </a:lvl1pPr>
      <a:lvl2pPr marL="647700" indent="-215900" algn="l" defTabSz="864235"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Arial" panose="020B0604020202020204" pitchFamily="34" charset="0"/>
          <a:cs typeface="+mn-cs"/>
        </a:defRPr>
      </a:lvl2pPr>
      <a:lvl3pPr marL="1080135" indent="-215900" algn="l" defTabSz="864235"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Arial" panose="020B0604020202020204" pitchFamily="34" charset="0"/>
          <a:cs typeface="+mn-cs"/>
        </a:defRPr>
      </a:lvl3pPr>
      <a:lvl4pPr marL="15119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Arial" panose="020B0604020202020204" pitchFamily="34" charset="0"/>
          <a:cs typeface="+mn-cs"/>
        </a:defRPr>
      </a:lvl4pPr>
      <a:lvl5pPr marL="194373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Arial" panose="020B0604020202020204" pitchFamily="34" charset="0"/>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zh-CN"/>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 y="1"/>
            <a:ext cx="11520311" cy="6480172"/>
          </a:xfrm>
          <a:prstGeom prst="rect">
            <a:avLst/>
          </a:prstGeom>
          <a:blipFill>
            <a:blip r:embed="rId1"/>
            <a:stretch>
              <a:fillRect t="-9277" b="-9242"/>
            </a:stretch>
          </a:blip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ea typeface="Arial" panose="020B0604020202020204" pitchFamily="34" charset="0"/>
              <a:cs typeface="+mn-cs"/>
              <a:sym typeface="+mn-lt"/>
            </a:endParaRPr>
          </a:p>
        </p:txBody>
      </p:sp>
      <p:sp>
        <p:nvSpPr>
          <p:cNvPr id="15" name="矩形 14"/>
          <p:cNvSpPr/>
          <p:nvPr/>
        </p:nvSpPr>
        <p:spPr>
          <a:xfrm>
            <a:off x="89" y="0"/>
            <a:ext cx="11520311" cy="6480175"/>
          </a:xfrm>
          <a:prstGeom prst="rect">
            <a:avLst/>
          </a:prstGeom>
          <a:gradFill>
            <a:gsLst>
              <a:gs pos="0">
                <a:schemeClr val="tx1"/>
              </a:gs>
              <a:gs pos="100000">
                <a:schemeClr val="tx1">
                  <a:alpha val="50000"/>
                </a:schemeClr>
              </a:gs>
            </a:gsLst>
            <a:lin ang="5400000" scaled="1"/>
          </a:grad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3751" tIns="33751" rIns="33751" bIns="33751" numCol="1" spcCol="38100" rtlCol="0" fromWordArt="0" anchor="ctr" anchorCtr="0" forceAA="0" compatLnSpc="1">
            <a:noAutofit/>
          </a:bodyPr>
          <a:lstStyle/>
          <a:p>
            <a:pPr>
              <a:lnSpc>
                <a:spcPct val="120000"/>
              </a:lnSpc>
            </a:pPr>
            <a:endParaRPr lang="zh-CN" altLang="en-US" sz="1115">
              <a:solidFill>
                <a:srgbClr val="FFFFFF"/>
              </a:solidFill>
              <a:ea typeface="Arial" panose="020B0604020202020204" pitchFamily="34" charset="0"/>
              <a:sym typeface="+mn-lt"/>
            </a:endParaRPr>
          </a:p>
        </p:txBody>
      </p:sp>
      <p:sp>
        <p:nvSpPr>
          <p:cNvPr id="21" name="Spenser个人品牌商业变现私房课"/>
          <p:cNvSpPr txBox="1"/>
          <p:nvPr/>
        </p:nvSpPr>
        <p:spPr>
          <a:xfrm>
            <a:off x="4970780" y="5320665"/>
            <a:ext cx="1630045" cy="380365"/>
          </a:xfrm>
          <a:prstGeom prst="rect">
            <a:avLst/>
          </a:prstGeom>
          <a:ln w="12700">
            <a:miter lim="400000"/>
          </a:ln>
        </p:spPr>
        <p:txBody>
          <a:bodyPr wrap="square" lIns="33751" tIns="33751" rIns="33751" bIns="33751" anchor="ctr">
            <a:spAutoFit/>
          </a:bodyPr>
          <a:lstStyle/>
          <a:p>
            <a:pPr algn="dist">
              <a:lnSpc>
                <a:spcPct val="120000"/>
              </a:lnSpc>
            </a:pPr>
            <a:r>
              <a:rPr lang="en-IN" altLang="zh-CN" sz="1700" dirty="0">
                <a:solidFill>
                  <a:schemeClr val="bg2">
                    <a:lumMod val="20000"/>
                    <a:lumOff val="80000"/>
                  </a:schemeClr>
                </a:solidFill>
                <a:ea typeface="Arial" panose="020B0604020202020204" pitchFamily="34" charset="0"/>
                <a:sym typeface="+mn-lt"/>
              </a:rPr>
              <a:t>03 APRIL 2020</a:t>
            </a:r>
            <a:endParaRPr lang="en-IN" altLang="zh-CN" sz="1700" dirty="0">
              <a:solidFill>
                <a:schemeClr val="bg2">
                  <a:lumMod val="20000"/>
                  <a:lumOff val="80000"/>
                </a:schemeClr>
              </a:solidFill>
              <a:ea typeface="Arial" panose="020B0604020202020204" pitchFamily="34" charset="0"/>
              <a:sym typeface="+mn-lt"/>
            </a:endParaRPr>
          </a:p>
        </p:txBody>
      </p:sp>
      <p:sp>
        <p:nvSpPr>
          <p:cNvPr id="17" name="Spenser个人品牌商业变现私房课"/>
          <p:cNvSpPr txBox="1"/>
          <p:nvPr/>
        </p:nvSpPr>
        <p:spPr>
          <a:xfrm>
            <a:off x="4876165" y="3813810"/>
            <a:ext cx="2013585" cy="380365"/>
          </a:xfrm>
          <a:prstGeom prst="rect">
            <a:avLst/>
          </a:prstGeom>
          <a:ln w="12700">
            <a:miter lim="400000"/>
          </a:ln>
        </p:spPr>
        <p:txBody>
          <a:bodyPr wrap="square" lIns="33751" tIns="33751" rIns="33751" bIns="33751" anchor="ctr">
            <a:spAutoFit/>
          </a:bodyPr>
          <a:lstStyle/>
          <a:p>
            <a:pPr algn="dist">
              <a:lnSpc>
                <a:spcPct val="120000"/>
              </a:lnSpc>
            </a:pPr>
            <a:r>
              <a:rPr lang="en-IN" altLang="en-US" sz="1700">
                <a:solidFill>
                  <a:schemeClr val="bg2">
                    <a:lumMod val="20000"/>
                    <a:lumOff val="80000"/>
                  </a:schemeClr>
                </a:solidFill>
                <a:ea typeface="Arial" panose="020B0604020202020204" pitchFamily="34" charset="0"/>
                <a:sym typeface="+mn-lt"/>
              </a:rPr>
              <a:t>LONDON</a:t>
            </a:r>
            <a:endParaRPr lang="en-IN" altLang="en-US" sz="1700">
              <a:solidFill>
                <a:schemeClr val="bg2">
                  <a:lumMod val="20000"/>
                  <a:lumOff val="80000"/>
                </a:schemeClr>
              </a:solidFill>
              <a:ea typeface="Arial" panose="020B0604020202020204" pitchFamily="34" charset="0"/>
              <a:sym typeface="+mn-lt"/>
            </a:endParaRPr>
          </a:p>
        </p:txBody>
      </p:sp>
      <p:grpSp>
        <p:nvGrpSpPr>
          <p:cNvPr id="5" name="组合 4"/>
          <p:cNvGrpSpPr/>
          <p:nvPr/>
        </p:nvGrpSpPr>
        <p:grpSpPr>
          <a:xfrm>
            <a:off x="2821379" y="1702718"/>
            <a:ext cx="6322695" cy="2110916"/>
            <a:chOff x="2821379" y="1702718"/>
            <a:chExt cx="6322695" cy="2110916"/>
          </a:xfrm>
        </p:grpSpPr>
        <p:sp>
          <p:nvSpPr>
            <p:cNvPr id="16" name="Spenser个人品牌商业变现私房课"/>
            <p:cNvSpPr txBox="1"/>
            <p:nvPr/>
          </p:nvSpPr>
          <p:spPr>
            <a:xfrm>
              <a:off x="2821379" y="1752424"/>
              <a:ext cx="6322695" cy="2061210"/>
            </a:xfrm>
            <a:prstGeom prst="rect">
              <a:avLst/>
            </a:prstGeom>
            <a:ln w="12700">
              <a:miter lim="400000"/>
            </a:ln>
          </p:spPr>
          <p:txBody>
            <a:bodyPr wrap="square" lIns="33751" tIns="33751" rIns="33751" bIns="33751" anchor="ctr">
              <a:spAutoFit/>
            </a:bodyPr>
            <a:lstStyle/>
            <a:p>
              <a:pPr algn="dist">
                <a:lnSpc>
                  <a:spcPct val="120000"/>
                </a:lnSpc>
              </a:pPr>
              <a:r>
                <a:rPr lang="en-US" altLang="zh-CN" sz="5400" b="1">
                  <a:solidFill>
                    <a:schemeClr val="accent1"/>
                  </a:solidFill>
                  <a:latin typeface="Arial" panose="020B0604020202020204" pitchFamily="34" charset="0"/>
                  <a:ea typeface="Arial" panose="020B0604020202020204" pitchFamily="34" charset="0"/>
                  <a:sym typeface="+mn-lt"/>
                </a:rPr>
                <a:t>B</a:t>
              </a:r>
              <a:r>
                <a:rPr lang="en-IN" altLang="en-US" sz="5400" b="1">
                  <a:solidFill>
                    <a:schemeClr val="accent1"/>
                  </a:solidFill>
                  <a:latin typeface="Arial" panose="020B0604020202020204" pitchFamily="34" charset="0"/>
                  <a:ea typeface="Arial" panose="020B0604020202020204" pitchFamily="34" charset="0"/>
                  <a:sym typeface="+mn-lt"/>
                </a:rPr>
                <a:t>UDDAKAN RESTAURANT</a:t>
              </a:r>
              <a:endParaRPr lang="en-IN" altLang="en-US" sz="5400" b="1">
                <a:solidFill>
                  <a:schemeClr val="accent1"/>
                </a:solidFill>
                <a:latin typeface="Arial" panose="020B0604020202020204" pitchFamily="34" charset="0"/>
                <a:ea typeface="Arial" panose="020B0604020202020204" pitchFamily="34" charset="0"/>
                <a:sym typeface="+mn-lt"/>
              </a:endParaRPr>
            </a:p>
          </p:txBody>
        </p:sp>
        <p:cxnSp>
          <p:nvCxnSpPr>
            <p:cNvPr id="20" name="直接连接符 19"/>
            <p:cNvCxnSpPr/>
            <p:nvPr/>
          </p:nvCxnSpPr>
          <p:spPr>
            <a:xfrm flipH="1">
              <a:off x="2821380" y="3702734"/>
              <a:ext cx="5877730"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3" name="Spenser个人品牌商业变现私房课"/>
            <p:cNvSpPr txBox="1"/>
            <p:nvPr/>
          </p:nvSpPr>
          <p:spPr>
            <a:xfrm>
              <a:off x="4971021" y="1702718"/>
              <a:ext cx="1578447" cy="325120"/>
            </a:xfrm>
            <a:prstGeom prst="rect">
              <a:avLst/>
            </a:prstGeom>
            <a:ln w="12700">
              <a:miter lim="400000"/>
            </a:ln>
          </p:spPr>
          <p:txBody>
            <a:bodyPr wrap="square" lIns="33751" tIns="33751" rIns="33751" bIns="33751" anchor="ctr">
              <a:spAutoFit/>
            </a:bodyPr>
            <a:lstStyle/>
            <a:p>
              <a:pPr algn="dist">
                <a:lnSpc>
                  <a:spcPct val="120000"/>
                </a:lnSpc>
              </a:pPr>
              <a:r>
                <a:rPr lang="en-IN" altLang="en-US" sz="1400" dirty="0">
                  <a:solidFill>
                    <a:schemeClr val="bg2">
                      <a:lumMod val="20000"/>
                      <a:lumOff val="80000"/>
                    </a:schemeClr>
                  </a:solidFill>
                  <a:ea typeface="Arial" panose="020B0604020202020204" pitchFamily="34" charset="0"/>
                  <a:sym typeface="+mn-lt"/>
                </a:rPr>
                <a:t>BUSINESS PLAN</a:t>
              </a:r>
              <a:endParaRPr lang="en-IN" altLang="en-US" sz="1400" dirty="0">
                <a:solidFill>
                  <a:schemeClr val="bg2">
                    <a:lumMod val="20000"/>
                    <a:lumOff val="80000"/>
                  </a:schemeClr>
                </a:solidFill>
                <a:ea typeface="Arial" panose="020B0604020202020204" pitchFamily="34" charset="0"/>
                <a:sym typeface="+mn-lt"/>
              </a:endParaRPr>
            </a:p>
          </p:txBody>
        </p:sp>
        <p:grpSp>
          <p:nvGrpSpPr>
            <p:cNvPr id="2" name="组合 1"/>
            <p:cNvGrpSpPr/>
            <p:nvPr/>
          </p:nvGrpSpPr>
          <p:grpSpPr>
            <a:xfrm>
              <a:off x="2821379" y="1865277"/>
              <a:ext cx="5877731" cy="0"/>
              <a:chOff x="2772164" y="1865277"/>
              <a:chExt cx="5877731" cy="0"/>
            </a:xfrm>
          </p:grpSpPr>
          <p:cxnSp>
            <p:nvCxnSpPr>
              <p:cNvPr id="24" name="直接连接符 23"/>
              <p:cNvCxnSpPr/>
              <p:nvPr/>
            </p:nvCxnSpPr>
            <p:spPr>
              <a:xfrm flipH="1">
                <a:off x="2772164" y="1865277"/>
                <a:ext cx="2016054"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5" name="直接连接符 24"/>
              <p:cNvCxnSpPr/>
              <p:nvPr/>
            </p:nvCxnSpPr>
            <p:spPr>
              <a:xfrm flipH="1">
                <a:off x="6633841" y="1865277"/>
                <a:ext cx="2016054" cy="0"/>
              </a:xfrm>
              <a:prstGeom prst="line">
                <a:avLst/>
              </a:prstGeom>
              <a:noFill/>
              <a:ln w="12700" cap="flat">
                <a:solidFill>
                  <a:schemeClr val="bg1"/>
                </a:solidFill>
                <a:prstDash val="solid"/>
                <a:miter lim="400000"/>
              </a:ln>
              <a:effectLst/>
              <a:sp3d/>
            </p:spPr>
            <p:style>
              <a:lnRef idx="0">
                <a:scrgbClr r="0" g="0" b="0"/>
              </a:lnRef>
              <a:fillRef idx="0">
                <a:scrgbClr r="0" g="0" b="0"/>
              </a:fillRef>
              <a:effectRef idx="0">
                <a:scrgbClr r="0" g="0" b="0"/>
              </a:effectRef>
              <a:fontRef idx="none"/>
            </p:style>
          </p:cxnSp>
        </p:gr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 y="1"/>
            <a:ext cx="11520311" cy="6480172"/>
          </a:xfrm>
          <a:prstGeom prst="rect">
            <a:avLst/>
          </a:prstGeom>
          <a:blipFill>
            <a:blip r:embed="rId1"/>
            <a:stretch>
              <a:fillRect t="-9277" b="-9242"/>
            </a:stretch>
          </a:blip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ea typeface="Arial" panose="020B0604020202020204" pitchFamily="34" charset="0"/>
              <a:cs typeface="+mn-cs"/>
              <a:sym typeface="+mn-lt"/>
            </a:endParaRPr>
          </a:p>
        </p:txBody>
      </p:sp>
      <p:sp>
        <p:nvSpPr>
          <p:cNvPr id="15" name="矩形 14"/>
          <p:cNvSpPr/>
          <p:nvPr/>
        </p:nvSpPr>
        <p:spPr>
          <a:xfrm>
            <a:off x="-20231" y="0"/>
            <a:ext cx="11520311" cy="6480175"/>
          </a:xfrm>
          <a:prstGeom prst="rect">
            <a:avLst/>
          </a:prstGeom>
          <a:gradFill>
            <a:gsLst>
              <a:gs pos="0">
                <a:schemeClr val="tx1"/>
              </a:gs>
              <a:gs pos="100000">
                <a:schemeClr val="tx1">
                  <a:alpha val="50000"/>
                </a:schemeClr>
              </a:gs>
            </a:gsLst>
            <a:lin ang="5400000" scaled="1"/>
          </a:grad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3751" tIns="33751" rIns="33751" bIns="33751" numCol="1" spcCol="38100" rtlCol="0" fromWordArt="0" anchor="ctr" anchorCtr="0" forceAA="0" compatLnSpc="1">
            <a:noAutofit/>
          </a:bodyPr>
          <a:lstStyle/>
          <a:p>
            <a:pPr>
              <a:lnSpc>
                <a:spcPct val="120000"/>
              </a:lnSpc>
            </a:pPr>
            <a:endParaRPr lang="zh-CN" altLang="en-US" sz="1115">
              <a:solidFill>
                <a:srgbClr val="FFFFFF"/>
              </a:solidFill>
              <a:ea typeface="Arial" panose="020B0604020202020204" pitchFamily="34" charset="0"/>
              <a:sym typeface="+mn-lt"/>
            </a:endParaRPr>
          </a:p>
        </p:txBody>
      </p:sp>
      <p:sp>
        <p:nvSpPr>
          <p:cNvPr id="2" name="Spenser个人品牌商业变现私房课"/>
          <p:cNvSpPr txBox="1"/>
          <p:nvPr/>
        </p:nvSpPr>
        <p:spPr>
          <a:xfrm>
            <a:off x="2051685" y="77153"/>
            <a:ext cx="7375525" cy="1544320"/>
          </a:xfrm>
          <a:prstGeom prst="rect">
            <a:avLst/>
          </a:prstGeom>
          <a:ln w="12700">
            <a:miter lim="400000"/>
          </a:ln>
        </p:spPr>
        <p:txBody>
          <a:bodyPr wrap="square" lIns="33751" tIns="33751" rIns="33751" bIns="33751" anchor="ctr">
            <a:spAutoFit/>
          </a:bodyPr>
          <a:p>
            <a:pPr algn="dist">
              <a:lnSpc>
                <a:spcPct val="120000"/>
              </a:lnSpc>
            </a:pPr>
            <a:r>
              <a:rPr lang="en-IN" altLang="en-US" sz="3200" b="1">
                <a:solidFill>
                  <a:schemeClr val="accent1"/>
                </a:solidFill>
                <a:ea typeface="Arial" panose="020B0604020202020204" pitchFamily="34" charset="0"/>
                <a:sym typeface="+mn-lt"/>
              </a:rPr>
              <a:t>EXPLORATORY DATA ANALYTICS </a:t>
            </a:r>
            <a:r>
              <a:rPr lang="en-IN" altLang="en-US" sz="4000" b="1">
                <a:solidFill>
                  <a:schemeClr val="accent1"/>
                </a:solidFill>
                <a:ea typeface="Arial" panose="020B0604020202020204" pitchFamily="34" charset="0"/>
                <a:sym typeface="+mn-lt"/>
              </a:rPr>
              <a:t> </a:t>
            </a:r>
            <a:endParaRPr lang="en-IN" altLang="en-US" sz="4000" b="1">
              <a:solidFill>
                <a:schemeClr val="accent1"/>
              </a:solidFill>
              <a:ea typeface="Arial" panose="020B0604020202020204" pitchFamily="34" charset="0"/>
              <a:sym typeface="+mn-lt"/>
            </a:endParaRPr>
          </a:p>
          <a:p>
            <a:pPr algn="dist">
              <a:lnSpc>
                <a:spcPct val="120000"/>
              </a:lnSpc>
            </a:pPr>
            <a:r>
              <a:rPr lang="en-IN" altLang="en-US" sz="4000" b="1">
                <a:solidFill>
                  <a:schemeClr val="accent1"/>
                </a:solidFill>
                <a:ea typeface="Arial" panose="020B0604020202020204" pitchFamily="34" charset="0"/>
                <a:sym typeface="+mn-lt"/>
              </a:rPr>
              <a:t>BOROUGH VS NATIONALITY</a:t>
            </a:r>
            <a:endParaRPr lang="en-IN" altLang="en-US" sz="4000" b="1">
              <a:solidFill>
                <a:schemeClr val="accent1"/>
              </a:solidFill>
              <a:ea typeface="Arial" panose="020B0604020202020204" pitchFamily="34" charset="0"/>
              <a:sym typeface="+mn-lt"/>
            </a:endParaRPr>
          </a:p>
        </p:txBody>
      </p:sp>
      <p:grpSp>
        <p:nvGrpSpPr>
          <p:cNvPr id="19" name="组合 18"/>
          <p:cNvGrpSpPr/>
          <p:nvPr/>
        </p:nvGrpSpPr>
        <p:grpSpPr>
          <a:xfrm>
            <a:off x="686435" y="4890135"/>
            <a:ext cx="2406015" cy="431806"/>
            <a:chOff x="5196000" y="3811351"/>
            <a:chExt cx="1800000" cy="432000"/>
          </a:xfrm>
        </p:grpSpPr>
        <p:sp>
          <p:nvSpPr>
            <p:cNvPr id="21" name="矩形 20"/>
            <p:cNvSpPr/>
            <p:nvPr/>
          </p:nvSpPr>
          <p:spPr>
            <a:xfrm>
              <a:off x="5196000" y="3827296"/>
              <a:ext cx="1800000" cy="337336"/>
            </a:xfrm>
            <a:prstGeom prst="rect">
              <a:avLst/>
            </a:prstGeom>
            <a:ln>
              <a:noFill/>
            </a:ln>
          </p:spPr>
          <p:txBody>
            <a:bodyPr wrap="square">
              <a:spAutoFit/>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chemeClr val="accent1"/>
                  </a:solidFill>
                  <a:effectLst/>
                  <a:uLnTx/>
                  <a:uFillTx/>
                  <a:ea typeface="Arial" panose="020B0604020202020204" pitchFamily="34" charset="0"/>
                  <a:sym typeface="+mn-lt"/>
                </a:rPr>
                <a:t>Borough vs </a:t>
              </a:r>
              <a:r>
                <a:rPr kumimoji="0" lang="en-IN" altLang="en-US" sz="1600" b="0" i="0" u="none" strike="noStrike" kern="1200" cap="none" spc="0" normalizeH="0" baseline="0" noProof="0">
                  <a:ln>
                    <a:noFill/>
                  </a:ln>
                  <a:solidFill>
                    <a:schemeClr val="accent1"/>
                  </a:solidFill>
                  <a:effectLst/>
                  <a:uLnTx/>
                  <a:uFillTx/>
                  <a:ea typeface="Arial" panose="020B0604020202020204" pitchFamily="34" charset="0"/>
                  <a:sym typeface="+mn-lt"/>
                </a:rPr>
                <a:t>British</a:t>
              </a:r>
              <a:endParaRPr kumimoji="0" lang="en-IN" altLang="en-US" sz="16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22"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grpSp>
        <p:nvGrpSpPr>
          <p:cNvPr id="9" name="组合 18"/>
          <p:cNvGrpSpPr/>
          <p:nvPr/>
        </p:nvGrpSpPr>
        <p:grpSpPr>
          <a:xfrm>
            <a:off x="4909185" y="4906010"/>
            <a:ext cx="2440305" cy="431800"/>
            <a:chOff x="5196000" y="3811351"/>
            <a:chExt cx="1800000" cy="432000"/>
          </a:xfrm>
        </p:grpSpPr>
        <p:sp>
          <p:nvSpPr>
            <p:cNvPr id="10" name="矩形 20"/>
            <p:cNvSpPr/>
            <p:nvPr/>
          </p:nvSpPr>
          <p:spPr>
            <a:xfrm>
              <a:off x="5196000" y="3827296"/>
              <a:ext cx="1800000" cy="337341"/>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1600" kern="1200" noProof="0">
                  <a:solidFill>
                    <a:schemeClr val="accent1"/>
                  </a:solidFill>
                  <a:uLnTx/>
                  <a:ea typeface="Arial" panose="020B0604020202020204" pitchFamily="34" charset="0"/>
                  <a:sym typeface="+mn-lt"/>
                </a:rPr>
                <a:t>Borough vs </a:t>
              </a:r>
              <a:r>
                <a:rPr lang="en-IN" altLang="en-US" sz="1600" kern="1200" noProof="0">
                  <a:solidFill>
                    <a:schemeClr val="accent1"/>
                  </a:solidFill>
                  <a:uLnTx/>
                  <a:ea typeface="Arial" panose="020B0604020202020204" pitchFamily="34" charset="0"/>
                  <a:sym typeface="+mn-lt"/>
                </a:rPr>
                <a:t>Europeans</a:t>
              </a:r>
              <a:endParaRPr kumimoji="0" lang="en-IN" altLang="en-US" sz="16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1"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grpSp>
        <p:nvGrpSpPr>
          <p:cNvPr id="13" name="组合 18"/>
          <p:cNvGrpSpPr/>
          <p:nvPr/>
        </p:nvGrpSpPr>
        <p:grpSpPr>
          <a:xfrm>
            <a:off x="8639810" y="4890135"/>
            <a:ext cx="2244090" cy="431669"/>
            <a:chOff x="5196000" y="3811351"/>
            <a:chExt cx="1800000" cy="432000"/>
          </a:xfrm>
        </p:grpSpPr>
        <p:sp>
          <p:nvSpPr>
            <p:cNvPr id="14" name="矩形 20"/>
            <p:cNvSpPr/>
            <p:nvPr/>
          </p:nvSpPr>
          <p:spPr>
            <a:xfrm>
              <a:off x="5196000" y="3827296"/>
              <a:ext cx="1800000" cy="337444"/>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1600" kern="1200" noProof="0">
                  <a:solidFill>
                    <a:schemeClr val="accent1"/>
                  </a:solidFill>
                  <a:uLnTx/>
                  <a:ea typeface="Arial" panose="020B0604020202020204" pitchFamily="34" charset="0"/>
                  <a:sym typeface="+mn-lt"/>
                </a:rPr>
                <a:t>Borough vs </a:t>
              </a:r>
              <a:r>
                <a:rPr lang="en-IN" altLang="en-US" sz="1600" kern="1200" noProof="0">
                  <a:solidFill>
                    <a:schemeClr val="accent1"/>
                  </a:solidFill>
                  <a:uLnTx/>
                  <a:ea typeface="Arial" panose="020B0604020202020204" pitchFamily="34" charset="0"/>
                  <a:sym typeface="+mn-lt"/>
                </a:rPr>
                <a:t>Americans</a:t>
              </a:r>
              <a:endParaRPr kumimoji="0" lang="en-IN" altLang="en-US" sz="16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6"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pic>
        <p:nvPicPr>
          <p:cNvPr id="4" name="Picture 8" descr="Bar_plot_British"/>
          <p:cNvPicPr>
            <a:picLocks noChangeAspect="1"/>
          </p:cNvPicPr>
          <p:nvPr/>
        </p:nvPicPr>
        <p:blipFill>
          <a:blip r:embed="rId2"/>
          <a:stretch>
            <a:fillRect/>
          </a:stretch>
        </p:blipFill>
        <p:spPr>
          <a:xfrm>
            <a:off x="63500" y="1621790"/>
            <a:ext cx="3652520" cy="3165475"/>
          </a:xfrm>
          <a:prstGeom prst="rect">
            <a:avLst/>
          </a:prstGeom>
        </p:spPr>
      </p:pic>
      <p:pic>
        <p:nvPicPr>
          <p:cNvPr id="5" name="Picture 9" descr="Bar_plot_Europeans"/>
          <p:cNvPicPr>
            <a:picLocks noChangeAspect="1"/>
          </p:cNvPicPr>
          <p:nvPr/>
        </p:nvPicPr>
        <p:blipFill>
          <a:blip r:embed="rId3"/>
          <a:stretch>
            <a:fillRect/>
          </a:stretch>
        </p:blipFill>
        <p:spPr>
          <a:xfrm>
            <a:off x="3935730" y="1621155"/>
            <a:ext cx="3843020" cy="3166110"/>
          </a:xfrm>
          <a:prstGeom prst="rect">
            <a:avLst/>
          </a:prstGeom>
        </p:spPr>
      </p:pic>
      <p:pic>
        <p:nvPicPr>
          <p:cNvPr id="12" name="Picture 10" descr="Bar_plot_Americans"/>
          <p:cNvPicPr>
            <a:picLocks noChangeAspect="1"/>
          </p:cNvPicPr>
          <p:nvPr/>
        </p:nvPicPr>
        <p:blipFill>
          <a:blip r:embed="rId4"/>
          <a:stretch>
            <a:fillRect/>
          </a:stretch>
        </p:blipFill>
        <p:spPr>
          <a:xfrm>
            <a:off x="7974965" y="1621790"/>
            <a:ext cx="3426460" cy="3166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 y="1"/>
            <a:ext cx="11520311" cy="6480172"/>
          </a:xfrm>
          <a:prstGeom prst="rect">
            <a:avLst/>
          </a:prstGeom>
          <a:blipFill>
            <a:blip r:embed="rId1"/>
            <a:stretch>
              <a:fillRect t="-9277" b="-9242"/>
            </a:stretch>
          </a:blip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ea typeface="Arial" panose="020B0604020202020204" pitchFamily="34" charset="0"/>
              <a:cs typeface="+mn-cs"/>
              <a:sym typeface="+mn-lt"/>
            </a:endParaRPr>
          </a:p>
        </p:txBody>
      </p:sp>
      <p:sp>
        <p:nvSpPr>
          <p:cNvPr id="15" name="矩形 14"/>
          <p:cNvSpPr/>
          <p:nvPr/>
        </p:nvSpPr>
        <p:spPr>
          <a:xfrm>
            <a:off x="-20231" y="0"/>
            <a:ext cx="11520311" cy="6480175"/>
          </a:xfrm>
          <a:prstGeom prst="rect">
            <a:avLst/>
          </a:prstGeom>
          <a:gradFill>
            <a:gsLst>
              <a:gs pos="0">
                <a:schemeClr val="tx1"/>
              </a:gs>
              <a:gs pos="100000">
                <a:schemeClr val="tx1">
                  <a:alpha val="50000"/>
                </a:schemeClr>
              </a:gs>
            </a:gsLst>
            <a:lin ang="5400000" scaled="1"/>
          </a:grad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3751" tIns="33751" rIns="33751" bIns="33751" numCol="1" spcCol="38100" rtlCol="0" fromWordArt="0" anchor="ctr" anchorCtr="0" forceAA="0" compatLnSpc="1">
            <a:noAutofit/>
          </a:bodyPr>
          <a:lstStyle/>
          <a:p>
            <a:pPr>
              <a:lnSpc>
                <a:spcPct val="120000"/>
              </a:lnSpc>
            </a:pPr>
            <a:endParaRPr lang="zh-CN" altLang="en-US" sz="1115">
              <a:solidFill>
                <a:srgbClr val="FFFFFF"/>
              </a:solidFill>
              <a:ea typeface="Arial" panose="020B0604020202020204" pitchFamily="34" charset="0"/>
              <a:sym typeface="+mn-lt"/>
            </a:endParaRPr>
          </a:p>
        </p:txBody>
      </p:sp>
      <p:sp>
        <p:nvSpPr>
          <p:cNvPr id="2" name="Spenser个人品牌商业变现私房课"/>
          <p:cNvSpPr txBox="1"/>
          <p:nvPr/>
        </p:nvSpPr>
        <p:spPr>
          <a:xfrm>
            <a:off x="2051685" y="77153"/>
            <a:ext cx="7375525" cy="1544320"/>
          </a:xfrm>
          <a:prstGeom prst="rect">
            <a:avLst/>
          </a:prstGeom>
          <a:ln w="12700">
            <a:miter lim="400000"/>
          </a:ln>
        </p:spPr>
        <p:txBody>
          <a:bodyPr wrap="square" lIns="33751" tIns="33751" rIns="33751" bIns="33751" anchor="ctr">
            <a:spAutoFit/>
          </a:bodyPr>
          <a:p>
            <a:pPr algn="dist">
              <a:lnSpc>
                <a:spcPct val="120000"/>
              </a:lnSpc>
            </a:pPr>
            <a:r>
              <a:rPr lang="en-IN" altLang="en-US" sz="3200" b="1">
                <a:solidFill>
                  <a:schemeClr val="accent1"/>
                </a:solidFill>
                <a:ea typeface="Arial" panose="020B0604020202020204" pitchFamily="34" charset="0"/>
                <a:sym typeface="+mn-lt"/>
              </a:rPr>
              <a:t>EXPLORATORY DATA ANALYTICS </a:t>
            </a:r>
            <a:r>
              <a:rPr lang="en-IN" altLang="en-US" sz="4000" b="1">
                <a:solidFill>
                  <a:schemeClr val="accent1"/>
                </a:solidFill>
                <a:ea typeface="Arial" panose="020B0604020202020204" pitchFamily="34" charset="0"/>
                <a:sym typeface="+mn-lt"/>
              </a:rPr>
              <a:t> </a:t>
            </a:r>
            <a:endParaRPr lang="en-IN" altLang="en-US" sz="4000" b="1">
              <a:solidFill>
                <a:schemeClr val="accent1"/>
              </a:solidFill>
              <a:ea typeface="Arial" panose="020B0604020202020204" pitchFamily="34" charset="0"/>
              <a:sym typeface="+mn-lt"/>
            </a:endParaRPr>
          </a:p>
          <a:p>
            <a:pPr algn="dist">
              <a:lnSpc>
                <a:spcPct val="120000"/>
              </a:lnSpc>
            </a:pPr>
            <a:r>
              <a:rPr lang="en-IN" altLang="en-US" sz="4000" b="1">
                <a:solidFill>
                  <a:schemeClr val="accent1"/>
                </a:solidFill>
                <a:ea typeface="Arial" panose="020B0604020202020204" pitchFamily="34" charset="0"/>
                <a:sym typeface="+mn-lt"/>
              </a:rPr>
              <a:t>BARNET VS NEWHAM</a:t>
            </a:r>
            <a:endParaRPr lang="en-IN" altLang="en-US" sz="4000" b="1">
              <a:solidFill>
                <a:schemeClr val="accent1"/>
              </a:solidFill>
              <a:ea typeface="Arial" panose="020B0604020202020204" pitchFamily="34" charset="0"/>
              <a:sym typeface="+mn-lt"/>
            </a:endParaRPr>
          </a:p>
        </p:txBody>
      </p:sp>
      <p:grpSp>
        <p:nvGrpSpPr>
          <p:cNvPr id="9" name="组合 18"/>
          <p:cNvGrpSpPr/>
          <p:nvPr/>
        </p:nvGrpSpPr>
        <p:grpSpPr>
          <a:xfrm>
            <a:off x="4540250" y="5887085"/>
            <a:ext cx="2440305" cy="431800"/>
            <a:chOff x="5196000" y="3827233"/>
            <a:chExt cx="1800000" cy="432000"/>
          </a:xfrm>
        </p:grpSpPr>
        <p:sp>
          <p:nvSpPr>
            <p:cNvPr id="10" name="矩形 20"/>
            <p:cNvSpPr/>
            <p:nvPr/>
          </p:nvSpPr>
          <p:spPr>
            <a:xfrm>
              <a:off x="5196000" y="3827296"/>
              <a:ext cx="1800000" cy="337341"/>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IN" altLang="en-US" sz="1600" kern="1200" noProof="0">
                  <a:solidFill>
                    <a:schemeClr val="accent1"/>
                  </a:solidFill>
                  <a:uLnTx/>
                  <a:ea typeface="Arial" panose="020B0604020202020204" pitchFamily="34" charset="0"/>
                  <a:sym typeface="+mn-lt"/>
                </a:rPr>
                <a:t>Barnet </a:t>
              </a:r>
              <a:r>
                <a:rPr lang="en-US" altLang="zh-CN" sz="1600" kern="1200" noProof="0">
                  <a:solidFill>
                    <a:schemeClr val="accent1"/>
                  </a:solidFill>
                  <a:uLnTx/>
                  <a:ea typeface="Arial" panose="020B0604020202020204" pitchFamily="34" charset="0"/>
                  <a:sym typeface="+mn-lt"/>
                </a:rPr>
                <a:t>vs </a:t>
              </a:r>
              <a:r>
                <a:rPr lang="en-IN" altLang="en-US" sz="1600" kern="1200" noProof="0">
                  <a:solidFill>
                    <a:schemeClr val="accent1"/>
                  </a:solidFill>
                  <a:uLnTx/>
                  <a:ea typeface="Arial" panose="020B0604020202020204" pitchFamily="34" charset="0"/>
                  <a:sym typeface="+mn-lt"/>
                </a:rPr>
                <a:t>Newham</a:t>
              </a:r>
              <a:endParaRPr kumimoji="0" lang="en-IN" altLang="en-US" sz="16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1" name="矩形: 圆角 21"/>
            <p:cNvSpPr/>
            <p:nvPr/>
          </p:nvSpPr>
          <p:spPr>
            <a:xfrm>
              <a:off x="5196000" y="3827233"/>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pic>
        <p:nvPicPr>
          <p:cNvPr id="6" name="Picture 15" descr="line_plot_Newham_Barnet"/>
          <p:cNvPicPr>
            <a:picLocks noChangeAspect="1"/>
          </p:cNvPicPr>
          <p:nvPr/>
        </p:nvPicPr>
        <p:blipFill>
          <a:blip r:embed="rId2"/>
          <a:stretch>
            <a:fillRect/>
          </a:stretch>
        </p:blipFill>
        <p:spPr>
          <a:xfrm>
            <a:off x="1307465" y="1621790"/>
            <a:ext cx="8863330" cy="4157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2" name="组合 1"/>
          <p:cNvGrpSpPr/>
          <p:nvPr/>
        </p:nvGrpSpPr>
        <p:grpSpPr>
          <a:xfrm>
            <a:off x="89" y="-1"/>
            <a:ext cx="5794657" cy="6480175"/>
            <a:chOff x="89" y="-1"/>
            <a:chExt cx="5794657" cy="6480175"/>
          </a:xfrm>
        </p:grpSpPr>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15370" r="25016"/>
            <a:stretch>
              <a:fillRect/>
            </a:stretch>
          </p:blipFill>
          <p:spPr>
            <a:xfrm>
              <a:off x="89" y="-1"/>
              <a:ext cx="5794657" cy="6480175"/>
            </a:xfrm>
            <a:prstGeom prst="rect">
              <a:avLst/>
            </a:prstGeom>
          </p:spPr>
        </p:pic>
        <p:sp>
          <p:nvSpPr>
            <p:cNvPr id="32" name="矩形 31"/>
            <p:cNvSpPr/>
            <p:nvPr/>
          </p:nvSpPr>
          <p:spPr>
            <a:xfrm>
              <a:off x="89" y="-1"/>
              <a:ext cx="5794657" cy="648017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64235" hangingPunct="1">
                <a:defRPr/>
              </a:pPr>
              <a:endParaRPr lang="zh-CN" altLang="en-US" sz="1700" kern="1200">
                <a:solidFill>
                  <a:prstClr val="white"/>
                </a:solidFill>
                <a:ea typeface="Arial" panose="020B0604020202020204" pitchFamily="34" charset="0"/>
                <a:sym typeface="+mn-lt"/>
              </a:endParaRPr>
            </a:p>
          </p:txBody>
        </p:sp>
        <p:sp>
          <p:nvSpPr>
            <p:cNvPr id="34" name="文本框 33"/>
            <p:cNvSpPr txBox="1"/>
            <p:nvPr/>
          </p:nvSpPr>
          <p:spPr>
            <a:xfrm>
              <a:off x="555104" y="1645576"/>
              <a:ext cx="2272030" cy="820420"/>
            </a:xfrm>
            <a:prstGeom prst="rect">
              <a:avLst/>
            </a:prstGeom>
            <a:noFill/>
          </p:spPr>
          <p:txBody>
            <a:bodyPr wrap="none" rtlCol="0">
              <a:spAutoFit/>
            </a:bodyPr>
            <a:lstStyle/>
            <a:p>
              <a:pPr algn="l" defTabSz="864235" hangingPunct="1">
                <a:defRPr/>
              </a:pPr>
              <a:r>
                <a:rPr lang="en-IN" altLang="zh-CN" sz="3025" kern="1200">
                  <a:solidFill>
                    <a:prstClr val="white"/>
                  </a:solidFill>
                  <a:ea typeface="Arial" panose="020B0604020202020204" pitchFamily="34" charset="0"/>
                  <a:sym typeface="+mn-lt"/>
                </a:rPr>
                <a:t>RESULTS</a:t>
              </a:r>
              <a:endParaRPr lang="en-US" altLang="zh-CN" sz="3025" kern="1200">
                <a:solidFill>
                  <a:prstClr val="white"/>
                </a:solidFill>
                <a:ea typeface="Arial" panose="020B0604020202020204" pitchFamily="34" charset="0"/>
                <a:sym typeface="+mn-lt"/>
              </a:endParaRPr>
            </a:p>
            <a:p>
              <a:pPr algn="l" defTabSz="864235" hangingPunct="1">
                <a:lnSpc>
                  <a:spcPct val="150000"/>
                </a:lnSpc>
                <a:defRPr/>
              </a:pPr>
              <a:r>
                <a:rPr lang="en-IN" altLang="en-US" sz="1135" kern="1200" spc="283">
                  <a:solidFill>
                    <a:prstClr val="white"/>
                  </a:solidFill>
                  <a:ea typeface="Arial" panose="020B0604020202020204" pitchFamily="34" charset="0"/>
                  <a:sym typeface="+mn-lt"/>
                </a:rPr>
                <a:t>BARNET VS NEWHAM</a:t>
              </a:r>
              <a:endParaRPr lang="en-IN" altLang="en-US" sz="1135" kern="1200" spc="283">
                <a:solidFill>
                  <a:prstClr val="white"/>
                </a:solidFill>
                <a:ea typeface="Arial" panose="020B0604020202020204" pitchFamily="34" charset="0"/>
                <a:sym typeface="+mn-lt"/>
              </a:endParaRPr>
            </a:p>
          </p:txBody>
        </p:sp>
        <p:sp>
          <p:nvSpPr>
            <p:cNvPr id="36" name="文本框 35"/>
            <p:cNvSpPr txBox="1"/>
            <p:nvPr/>
          </p:nvSpPr>
          <p:spPr>
            <a:xfrm>
              <a:off x="555104" y="2794034"/>
              <a:ext cx="3909177" cy="2720340"/>
            </a:xfrm>
            <a:prstGeom prst="rect">
              <a:avLst/>
            </a:prstGeom>
            <a:noFill/>
          </p:spPr>
          <p:txBody>
            <a:bodyPr wrap="square" rtlCol="0">
              <a:spAutoFit/>
            </a:bodyPr>
            <a:lstStyle/>
            <a:p>
              <a:pPr algn="l" defTabSz="864235" hangingPunct="1">
                <a:lnSpc>
                  <a:spcPct val="150000"/>
                </a:lnSpc>
                <a:defRPr/>
              </a:pPr>
              <a:r>
                <a:rPr lang="en-US" altLang="zh-CN" sz="1135" kern="1200">
                  <a:solidFill>
                    <a:prstClr val="white">
                      <a:alpha val="70000"/>
                    </a:prstClr>
                  </a:solidFill>
                  <a:ea typeface="Arial" panose="020B0604020202020204" pitchFamily="34" charset="0"/>
                  <a:sym typeface="+mn-lt"/>
                </a:rPr>
                <a:t>Based on the EDA performed on ethnicity and nationality, We can narrow down the list of boroughs from 33 to 2 boroughs: Barnet and Newham. These two boroughs are chosen for final EDA. Performing further EDA using line graph on Barnet vs Newham, We can conclude that Barnet is the best suited borough to open the restaurant based on Total population, White population, Asian population, Mixed / Other population, British population, European population, American population and Rest of the world population.</a:t>
              </a:r>
              <a:endParaRPr lang="en-US" altLang="zh-CN" sz="1135" kern="1200">
                <a:solidFill>
                  <a:prstClr val="white">
                    <a:alpha val="70000"/>
                  </a:prstClr>
                </a:solidFill>
                <a:ea typeface="Arial" panose="020B0604020202020204" pitchFamily="34" charset="0"/>
                <a:sym typeface="+mn-lt"/>
              </a:endParaRPr>
            </a:p>
          </p:txBody>
        </p:sp>
      </p:grpSp>
      <p:grpSp>
        <p:nvGrpSpPr>
          <p:cNvPr id="5" name="组合 4"/>
          <p:cNvGrpSpPr/>
          <p:nvPr/>
        </p:nvGrpSpPr>
        <p:grpSpPr>
          <a:xfrm>
            <a:off x="5409236" y="2224560"/>
            <a:ext cx="4940275" cy="771020"/>
            <a:chOff x="5409236" y="2224560"/>
            <a:chExt cx="4940275" cy="771020"/>
          </a:xfrm>
        </p:grpSpPr>
        <p:sp>
          <p:nvSpPr>
            <p:cNvPr id="17" name="文本框 16"/>
            <p:cNvSpPr txBox="1"/>
            <p:nvPr/>
          </p:nvSpPr>
          <p:spPr>
            <a:xfrm>
              <a:off x="6347331" y="2274930"/>
              <a:ext cx="3105785" cy="352425"/>
            </a:xfrm>
            <a:prstGeom prst="rect">
              <a:avLst/>
            </a:prstGeom>
            <a:noFill/>
          </p:spPr>
          <p:txBody>
            <a:bodyPr wrap="none" rtlCol="0">
              <a:spAutoFit/>
            </a:bodyPr>
            <a:lstStyle/>
            <a:p>
              <a:pPr algn="l" defTabSz="864235" hangingPunct="1">
                <a:defRPr/>
              </a:pPr>
              <a:r>
                <a:rPr lang="en-IN" altLang="zh-CN" sz="1700" kern="1200">
                  <a:solidFill>
                    <a:schemeClr val="bg1"/>
                  </a:solidFill>
                  <a:ea typeface="Arial" panose="020B0604020202020204" pitchFamily="34" charset="0"/>
                  <a:sym typeface="+mn-lt"/>
                </a:rPr>
                <a:t>BOROUGH VS NATIONALITY</a:t>
              </a:r>
              <a:endParaRPr lang="zh-CN" altLang="en-US" sz="1700" kern="1200">
                <a:solidFill>
                  <a:schemeClr val="bg1"/>
                </a:solidFill>
                <a:ea typeface="Arial" panose="020B0604020202020204" pitchFamily="34" charset="0"/>
                <a:sym typeface="+mn-lt"/>
              </a:endParaRPr>
            </a:p>
          </p:txBody>
        </p:sp>
        <p:sp>
          <p:nvSpPr>
            <p:cNvPr id="18" name="文本框 17"/>
            <p:cNvSpPr txBox="1"/>
            <p:nvPr/>
          </p:nvSpPr>
          <p:spPr>
            <a:xfrm>
              <a:off x="6347331" y="2623915"/>
              <a:ext cx="4002180" cy="354330"/>
            </a:xfrm>
            <a:prstGeom prst="rect">
              <a:avLst/>
            </a:prstGeom>
            <a:noFill/>
          </p:spPr>
          <p:txBody>
            <a:bodyPr wrap="square" rtlCol="0">
              <a:spAutoFit/>
            </a:bodyPr>
            <a:lstStyle/>
            <a:p>
              <a:pPr algn="l" defTabSz="864235" hangingPunct="1">
                <a:lnSpc>
                  <a:spcPct val="150000"/>
                </a:lnSpc>
                <a:defRPr/>
              </a:pPr>
              <a:r>
                <a:rPr lang="en-IN" altLang="en-US" sz="1135" kern="1200">
                  <a:solidFill>
                    <a:schemeClr val="bg1">
                      <a:alpha val="80000"/>
                    </a:schemeClr>
                  </a:solidFill>
                  <a:ea typeface="Arial" panose="020B0604020202020204" pitchFamily="34" charset="0"/>
                  <a:sym typeface="+mn-lt"/>
                </a:rPr>
                <a:t>EDA of Borough vs Nationality was performed.</a:t>
              </a:r>
              <a:endParaRPr lang="en-US" altLang="zh-CN" sz="1135" kern="1200">
                <a:solidFill>
                  <a:schemeClr val="bg1">
                    <a:alpha val="80000"/>
                  </a:schemeClr>
                </a:solidFill>
                <a:ea typeface="Arial" panose="020B0604020202020204" pitchFamily="34" charset="0"/>
                <a:sym typeface="+mn-lt"/>
              </a:endParaRPr>
            </a:p>
          </p:txBody>
        </p:sp>
        <p:sp>
          <p:nvSpPr>
            <p:cNvPr id="15" name="椭圆 14"/>
            <p:cNvSpPr/>
            <p:nvPr/>
          </p:nvSpPr>
          <p:spPr>
            <a:xfrm>
              <a:off x="5409236" y="2224560"/>
              <a:ext cx="771020" cy="771020"/>
            </a:xfrm>
            <a:prstGeom prst="ellipse">
              <a:avLst/>
            </a:prstGeom>
            <a:gradFill>
              <a:gsLst>
                <a:gs pos="0">
                  <a:schemeClr val="accent4"/>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64235" hangingPunct="1">
                <a:defRPr/>
              </a:pPr>
              <a:endParaRPr lang="zh-CN" altLang="en-US" sz="1700" kern="1200">
                <a:solidFill>
                  <a:prstClr val="white"/>
                </a:solidFill>
                <a:ea typeface="Arial" panose="020B0604020202020204" pitchFamily="34" charset="0"/>
                <a:sym typeface="+mn-lt"/>
              </a:endParaRPr>
            </a:p>
          </p:txBody>
        </p:sp>
        <p:grpSp>
          <p:nvGrpSpPr>
            <p:cNvPr id="26" name="组合 25"/>
            <p:cNvGrpSpPr/>
            <p:nvPr/>
          </p:nvGrpSpPr>
          <p:grpSpPr>
            <a:xfrm>
              <a:off x="5536003" y="2298199"/>
              <a:ext cx="517485" cy="607482"/>
              <a:chOff x="5297274" y="3125260"/>
              <a:chExt cx="517485" cy="607482"/>
            </a:xfrm>
          </p:grpSpPr>
          <p:sp>
            <p:nvSpPr>
              <p:cNvPr id="31" name="任意多边形: 形状 30"/>
              <p:cNvSpPr/>
              <p:nvPr/>
            </p:nvSpPr>
            <p:spPr>
              <a:xfrm>
                <a:off x="5297274" y="3125260"/>
                <a:ext cx="517484" cy="607482"/>
              </a:xfrm>
              <a:custGeom>
                <a:avLst/>
                <a:gdLst>
                  <a:gd name="connsiteX0" fmla="*/ 303750 w 517500"/>
                  <a:gd name="connsiteY0" fmla="*/ 78750 h 607500"/>
                  <a:gd name="connsiteX1" fmla="*/ 123750 w 517500"/>
                  <a:gd name="connsiteY1" fmla="*/ 78750 h 607500"/>
                  <a:gd name="connsiteX2" fmla="*/ 78750 w 517500"/>
                  <a:gd name="connsiteY2" fmla="*/ 123750 h 607500"/>
                  <a:gd name="connsiteX3" fmla="*/ 78750 w 517500"/>
                  <a:gd name="connsiteY3" fmla="*/ 483750 h 607500"/>
                  <a:gd name="connsiteX4" fmla="*/ 123750 w 517500"/>
                  <a:gd name="connsiteY4" fmla="*/ 528750 h 607500"/>
                  <a:gd name="connsiteX5" fmla="*/ 393750 w 517500"/>
                  <a:gd name="connsiteY5" fmla="*/ 528750 h 607500"/>
                  <a:gd name="connsiteX6" fmla="*/ 438750 w 517500"/>
                  <a:gd name="connsiteY6" fmla="*/ 483750 h 607500"/>
                  <a:gd name="connsiteX7" fmla="*/ 438750 w 517500"/>
                  <a:gd name="connsiteY7" fmla="*/ 213750 h 60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500" h="607500">
                    <a:moveTo>
                      <a:pt x="303750" y="78750"/>
                    </a:moveTo>
                    <a:lnTo>
                      <a:pt x="123750" y="78750"/>
                    </a:lnTo>
                    <a:cubicBezTo>
                      <a:pt x="98897" y="78750"/>
                      <a:pt x="78750" y="98897"/>
                      <a:pt x="78750" y="123750"/>
                    </a:cubicBezTo>
                    <a:lnTo>
                      <a:pt x="78750" y="483750"/>
                    </a:lnTo>
                    <a:cubicBezTo>
                      <a:pt x="78750" y="508603"/>
                      <a:pt x="98897" y="528750"/>
                      <a:pt x="123750" y="528750"/>
                    </a:cubicBezTo>
                    <a:lnTo>
                      <a:pt x="393750" y="528750"/>
                    </a:lnTo>
                    <a:cubicBezTo>
                      <a:pt x="418603" y="528750"/>
                      <a:pt x="438750" y="508603"/>
                      <a:pt x="438750" y="483750"/>
                    </a:cubicBezTo>
                    <a:lnTo>
                      <a:pt x="438750" y="213750"/>
                    </a:lnTo>
                    <a:close/>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33" name="任意多边形: 形状 32"/>
              <p:cNvSpPr/>
              <p:nvPr/>
            </p:nvSpPr>
            <p:spPr>
              <a:xfrm>
                <a:off x="5522268" y="3125260"/>
                <a:ext cx="292491" cy="292491"/>
              </a:xfrm>
              <a:custGeom>
                <a:avLst/>
                <a:gdLst>
                  <a:gd name="connsiteX0" fmla="*/ 78750 w 292500"/>
                  <a:gd name="connsiteY0" fmla="*/ 78750 h 292500"/>
                  <a:gd name="connsiteX1" fmla="*/ 78750 w 292500"/>
                  <a:gd name="connsiteY1" fmla="*/ 213750 h 292500"/>
                  <a:gd name="connsiteX2" fmla="*/ 213750 w 292500"/>
                  <a:gd name="connsiteY2" fmla="*/ 213750 h 292500"/>
                </a:gdLst>
                <a:ahLst/>
                <a:cxnLst>
                  <a:cxn ang="0">
                    <a:pos x="connsiteX0" y="connsiteY0"/>
                  </a:cxn>
                  <a:cxn ang="0">
                    <a:pos x="connsiteX1" y="connsiteY1"/>
                  </a:cxn>
                  <a:cxn ang="0">
                    <a:pos x="connsiteX2" y="connsiteY2"/>
                  </a:cxn>
                </a:cxnLst>
                <a:rect l="l" t="t" r="r" b="b"/>
                <a:pathLst>
                  <a:path w="292500" h="292500">
                    <a:moveTo>
                      <a:pt x="78750" y="78750"/>
                    </a:moveTo>
                    <a:lnTo>
                      <a:pt x="78750" y="213750"/>
                    </a:lnTo>
                    <a:lnTo>
                      <a:pt x="213750" y="213750"/>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35" name="任意多边形: 形状 34"/>
              <p:cNvSpPr/>
              <p:nvPr/>
            </p:nvSpPr>
            <p:spPr>
              <a:xfrm>
                <a:off x="5409771" y="3417750"/>
                <a:ext cx="292491" cy="157496"/>
              </a:xfrm>
              <a:custGeom>
                <a:avLst/>
                <a:gdLst>
                  <a:gd name="connsiteX0" fmla="*/ 78750 w 292500"/>
                  <a:gd name="connsiteY0" fmla="*/ 78750 h 157500"/>
                  <a:gd name="connsiteX1" fmla="*/ 213750 w 292500"/>
                  <a:gd name="connsiteY1" fmla="*/ 78750 h 157500"/>
                </a:gdLst>
                <a:ahLst/>
                <a:cxnLst>
                  <a:cxn ang="0">
                    <a:pos x="connsiteX0" y="connsiteY0"/>
                  </a:cxn>
                  <a:cxn ang="0">
                    <a:pos x="connsiteX1" y="connsiteY1"/>
                  </a:cxn>
                </a:cxnLst>
                <a:rect l="l" t="t" r="r" b="b"/>
                <a:pathLst>
                  <a:path w="292500" h="157500">
                    <a:moveTo>
                      <a:pt x="78750" y="78750"/>
                    </a:moveTo>
                    <a:lnTo>
                      <a:pt x="213750" y="78750"/>
                    </a:lnTo>
                  </a:path>
                </a:pathLst>
              </a:custGeom>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grpSp>
      <p:grpSp>
        <p:nvGrpSpPr>
          <p:cNvPr id="6" name="组合 5"/>
          <p:cNvGrpSpPr/>
          <p:nvPr/>
        </p:nvGrpSpPr>
        <p:grpSpPr>
          <a:xfrm>
            <a:off x="5409236" y="3484594"/>
            <a:ext cx="4940275" cy="771020"/>
            <a:chOff x="5409236" y="3484594"/>
            <a:chExt cx="4940275" cy="771020"/>
          </a:xfrm>
        </p:grpSpPr>
        <p:sp>
          <p:nvSpPr>
            <p:cNvPr id="23" name="文本框 22"/>
            <p:cNvSpPr txBox="1"/>
            <p:nvPr/>
          </p:nvSpPr>
          <p:spPr>
            <a:xfrm>
              <a:off x="6347331" y="3534964"/>
              <a:ext cx="2447290" cy="352425"/>
            </a:xfrm>
            <a:prstGeom prst="rect">
              <a:avLst/>
            </a:prstGeom>
            <a:noFill/>
          </p:spPr>
          <p:txBody>
            <a:bodyPr wrap="none" rtlCol="0">
              <a:spAutoFit/>
            </a:bodyPr>
            <a:lstStyle/>
            <a:p>
              <a:pPr algn="l" defTabSz="864235" hangingPunct="1">
                <a:defRPr/>
              </a:pPr>
              <a:r>
                <a:rPr lang="en-IN" altLang="zh-CN" sz="1700" kern="1200">
                  <a:solidFill>
                    <a:schemeClr val="bg1"/>
                  </a:solidFill>
                  <a:ea typeface="Arial" panose="020B0604020202020204" pitchFamily="34" charset="0"/>
                  <a:sym typeface="+mn-lt"/>
                </a:rPr>
                <a:t>BARNET VS NEWHAM</a:t>
              </a:r>
              <a:endParaRPr lang="zh-CN" altLang="en-US" sz="1700" kern="1200">
                <a:solidFill>
                  <a:schemeClr val="bg1"/>
                </a:solidFill>
                <a:ea typeface="Arial" panose="020B0604020202020204" pitchFamily="34" charset="0"/>
                <a:sym typeface="+mn-lt"/>
              </a:endParaRPr>
            </a:p>
          </p:txBody>
        </p:sp>
        <p:sp>
          <p:nvSpPr>
            <p:cNvPr id="24" name="文本框 23"/>
            <p:cNvSpPr txBox="1"/>
            <p:nvPr/>
          </p:nvSpPr>
          <p:spPr>
            <a:xfrm>
              <a:off x="6347331" y="3883949"/>
              <a:ext cx="4002180" cy="354330"/>
            </a:xfrm>
            <a:prstGeom prst="rect">
              <a:avLst/>
            </a:prstGeom>
            <a:noFill/>
          </p:spPr>
          <p:txBody>
            <a:bodyPr wrap="square" rtlCol="0">
              <a:spAutoFit/>
            </a:bodyPr>
            <a:lstStyle/>
            <a:p>
              <a:pPr algn="l" defTabSz="864235" hangingPunct="1">
                <a:lnSpc>
                  <a:spcPct val="150000"/>
                </a:lnSpc>
                <a:defRPr/>
              </a:pPr>
              <a:r>
                <a:rPr lang="en-IN" altLang="en-US" sz="1135" kern="1200">
                  <a:solidFill>
                    <a:schemeClr val="bg1">
                      <a:alpha val="80000"/>
                    </a:schemeClr>
                  </a:solidFill>
                  <a:ea typeface="Arial" panose="020B0604020202020204" pitchFamily="34" charset="0"/>
                  <a:sym typeface="+mn-lt"/>
                </a:rPr>
                <a:t>EDA of Barnet vs Newham was performed.</a:t>
              </a:r>
              <a:r>
                <a:rPr lang="en-US" altLang="zh-CN" sz="1135" kern="1200">
                  <a:solidFill>
                    <a:schemeClr val="bg1">
                      <a:alpha val="80000"/>
                    </a:schemeClr>
                  </a:solidFill>
                  <a:ea typeface="Arial" panose="020B0604020202020204" pitchFamily="34" charset="0"/>
                  <a:sym typeface="+mn-lt"/>
                </a:rPr>
                <a:t> </a:t>
              </a:r>
              <a:endParaRPr lang="en-US" altLang="zh-CN" sz="1135" kern="1200">
                <a:solidFill>
                  <a:schemeClr val="bg1">
                    <a:alpha val="80000"/>
                  </a:schemeClr>
                </a:solidFill>
                <a:ea typeface="Arial" panose="020B0604020202020204" pitchFamily="34" charset="0"/>
                <a:sym typeface="+mn-lt"/>
              </a:endParaRPr>
            </a:p>
          </p:txBody>
        </p:sp>
        <p:sp>
          <p:nvSpPr>
            <p:cNvPr id="21" name="椭圆 20"/>
            <p:cNvSpPr/>
            <p:nvPr/>
          </p:nvSpPr>
          <p:spPr>
            <a:xfrm>
              <a:off x="5409236" y="3484594"/>
              <a:ext cx="771020" cy="771020"/>
            </a:xfrm>
            <a:prstGeom prst="ellipse">
              <a:avLst/>
            </a:prstGeom>
            <a:gradFill>
              <a:gsLst>
                <a:gs pos="0">
                  <a:schemeClr val="accent4"/>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64235" hangingPunct="1">
                <a:defRPr/>
              </a:pPr>
              <a:endParaRPr lang="zh-CN" altLang="en-US" sz="1700" kern="1200">
                <a:solidFill>
                  <a:prstClr val="white"/>
                </a:solidFill>
                <a:ea typeface="Arial" panose="020B0604020202020204" pitchFamily="34" charset="0"/>
                <a:sym typeface="+mn-lt"/>
              </a:endParaRPr>
            </a:p>
          </p:txBody>
        </p:sp>
        <p:sp>
          <p:nvSpPr>
            <p:cNvPr id="37" name="图形 61"/>
            <p:cNvSpPr/>
            <p:nvPr/>
          </p:nvSpPr>
          <p:spPr>
            <a:xfrm>
              <a:off x="5555065" y="3602707"/>
              <a:ext cx="472486" cy="562483"/>
            </a:xfrm>
            <a:custGeom>
              <a:avLst/>
              <a:gdLst>
                <a:gd name="connsiteX0" fmla="*/ 393750 w 472500"/>
                <a:gd name="connsiteY0" fmla="*/ 483750 h 562500"/>
                <a:gd name="connsiteX1" fmla="*/ 236250 w 472500"/>
                <a:gd name="connsiteY1" fmla="*/ 371250 h 562500"/>
                <a:gd name="connsiteX2" fmla="*/ 78750 w 472500"/>
                <a:gd name="connsiteY2" fmla="*/ 483750 h 562500"/>
                <a:gd name="connsiteX3" fmla="*/ 78750 w 472500"/>
                <a:gd name="connsiteY3" fmla="*/ 123750 h 562500"/>
                <a:gd name="connsiteX4" fmla="*/ 123750 w 472500"/>
                <a:gd name="connsiteY4" fmla="*/ 78750 h 562500"/>
                <a:gd name="connsiteX5" fmla="*/ 348750 w 472500"/>
                <a:gd name="connsiteY5" fmla="*/ 78750 h 562500"/>
                <a:gd name="connsiteX6" fmla="*/ 393750 w 472500"/>
                <a:gd name="connsiteY6" fmla="*/ 123750 h 5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500" h="562500">
                  <a:moveTo>
                    <a:pt x="393750" y="483750"/>
                  </a:moveTo>
                  <a:lnTo>
                    <a:pt x="236250" y="371250"/>
                  </a:lnTo>
                  <a:lnTo>
                    <a:pt x="78750" y="483750"/>
                  </a:lnTo>
                  <a:lnTo>
                    <a:pt x="78750" y="123750"/>
                  </a:lnTo>
                  <a:cubicBezTo>
                    <a:pt x="78750" y="98897"/>
                    <a:pt x="98897" y="78750"/>
                    <a:pt x="123750" y="78750"/>
                  </a:cubicBezTo>
                  <a:lnTo>
                    <a:pt x="348750" y="78750"/>
                  </a:lnTo>
                  <a:cubicBezTo>
                    <a:pt x="373603" y="78750"/>
                    <a:pt x="393750" y="98897"/>
                    <a:pt x="393750" y="123750"/>
                  </a:cubicBezTo>
                  <a:close/>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grpSp>
        <p:nvGrpSpPr>
          <p:cNvPr id="10" name="组合 9"/>
          <p:cNvGrpSpPr/>
          <p:nvPr/>
        </p:nvGrpSpPr>
        <p:grpSpPr>
          <a:xfrm>
            <a:off x="5409236" y="4744628"/>
            <a:ext cx="4940275" cy="771020"/>
            <a:chOff x="5409236" y="4744628"/>
            <a:chExt cx="4940275" cy="771020"/>
          </a:xfrm>
        </p:grpSpPr>
        <p:sp>
          <p:nvSpPr>
            <p:cNvPr id="29" name="文本框 28"/>
            <p:cNvSpPr txBox="1"/>
            <p:nvPr/>
          </p:nvSpPr>
          <p:spPr>
            <a:xfrm>
              <a:off x="6347331" y="4794998"/>
              <a:ext cx="3422650" cy="352425"/>
            </a:xfrm>
            <a:prstGeom prst="rect">
              <a:avLst/>
            </a:prstGeom>
            <a:noFill/>
          </p:spPr>
          <p:txBody>
            <a:bodyPr wrap="none" rtlCol="0">
              <a:spAutoFit/>
            </a:bodyPr>
            <a:lstStyle/>
            <a:p>
              <a:pPr algn="l" defTabSz="864235" hangingPunct="1">
                <a:defRPr/>
              </a:pPr>
              <a:r>
                <a:rPr lang="en-IN" altLang="zh-CN" sz="1700" kern="1200">
                  <a:solidFill>
                    <a:schemeClr val="bg1"/>
                  </a:solidFill>
                  <a:ea typeface="Arial" panose="020B0604020202020204" pitchFamily="34" charset="0"/>
                  <a:sym typeface="+mn-lt"/>
                </a:rPr>
                <a:t>NEIGHBORHOODS OF BARNET</a:t>
              </a:r>
              <a:endParaRPr lang="en-IN" altLang="zh-CN" sz="1700" kern="1200">
                <a:solidFill>
                  <a:schemeClr val="bg1"/>
                </a:solidFill>
                <a:ea typeface="Arial" panose="020B0604020202020204" pitchFamily="34" charset="0"/>
                <a:sym typeface="+mn-lt"/>
              </a:endParaRPr>
            </a:p>
          </p:txBody>
        </p:sp>
        <p:sp>
          <p:nvSpPr>
            <p:cNvPr id="30" name="文本框 29"/>
            <p:cNvSpPr txBox="1"/>
            <p:nvPr/>
          </p:nvSpPr>
          <p:spPr>
            <a:xfrm>
              <a:off x="6347331" y="5143983"/>
              <a:ext cx="4002180" cy="354330"/>
            </a:xfrm>
            <a:prstGeom prst="rect">
              <a:avLst/>
            </a:prstGeom>
            <a:noFill/>
          </p:spPr>
          <p:txBody>
            <a:bodyPr wrap="square" rtlCol="0">
              <a:spAutoFit/>
            </a:bodyPr>
            <a:lstStyle/>
            <a:p>
              <a:pPr algn="l" defTabSz="864235" hangingPunct="1">
                <a:lnSpc>
                  <a:spcPct val="150000"/>
                </a:lnSpc>
                <a:defRPr/>
              </a:pPr>
              <a:r>
                <a:rPr lang="en-IN" altLang="en-US" sz="1135" kern="1200">
                  <a:solidFill>
                    <a:schemeClr val="bg1">
                      <a:alpha val="80000"/>
                    </a:schemeClr>
                  </a:solidFill>
                  <a:ea typeface="Arial" panose="020B0604020202020204" pitchFamily="34" charset="0"/>
                  <a:sym typeface="+mn-lt"/>
                </a:rPr>
                <a:t>EDA of Neighborhoods of Barnet was performed.</a:t>
              </a:r>
              <a:endParaRPr lang="en-IN" altLang="en-US" sz="1135" kern="1200">
                <a:solidFill>
                  <a:schemeClr val="bg1">
                    <a:alpha val="80000"/>
                  </a:schemeClr>
                </a:solidFill>
                <a:ea typeface="Arial" panose="020B0604020202020204" pitchFamily="34" charset="0"/>
                <a:sym typeface="+mn-lt"/>
              </a:endParaRPr>
            </a:p>
          </p:txBody>
        </p:sp>
        <p:sp>
          <p:nvSpPr>
            <p:cNvPr id="27" name="椭圆 26"/>
            <p:cNvSpPr/>
            <p:nvPr/>
          </p:nvSpPr>
          <p:spPr>
            <a:xfrm>
              <a:off x="5409236" y="4744628"/>
              <a:ext cx="771020" cy="771020"/>
            </a:xfrm>
            <a:prstGeom prst="ellipse">
              <a:avLst/>
            </a:prstGeom>
            <a:gradFill>
              <a:gsLst>
                <a:gs pos="0">
                  <a:schemeClr val="accent4"/>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64235" hangingPunct="1">
                <a:defRPr/>
              </a:pPr>
              <a:endParaRPr lang="zh-CN" altLang="en-US" sz="1700" kern="1200">
                <a:solidFill>
                  <a:prstClr val="white"/>
                </a:solidFill>
                <a:ea typeface="Arial" panose="020B0604020202020204" pitchFamily="34" charset="0"/>
                <a:sym typeface="+mn-lt"/>
              </a:endParaRPr>
            </a:p>
          </p:txBody>
        </p:sp>
        <p:grpSp>
          <p:nvGrpSpPr>
            <p:cNvPr id="38" name="组合 37"/>
            <p:cNvGrpSpPr/>
            <p:nvPr/>
          </p:nvGrpSpPr>
          <p:grpSpPr>
            <a:xfrm>
              <a:off x="5498817" y="4837647"/>
              <a:ext cx="584982" cy="584982"/>
              <a:chOff x="7412210" y="3125274"/>
              <a:chExt cx="584982" cy="584982"/>
            </a:xfrm>
          </p:grpSpPr>
          <p:sp>
            <p:nvSpPr>
              <p:cNvPr id="39" name="任意多边形: 形状 38"/>
              <p:cNvSpPr/>
              <p:nvPr/>
            </p:nvSpPr>
            <p:spPr>
              <a:xfrm>
                <a:off x="7547206" y="3260256"/>
                <a:ext cx="337490" cy="337490"/>
              </a:xfrm>
              <a:custGeom>
                <a:avLst/>
                <a:gdLst>
                  <a:gd name="connsiteX0" fmla="*/ 258750 w 337500"/>
                  <a:gd name="connsiteY0" fmla="*/ 168750 h 337500"/>
                  <a:gd name="connsiteX1" fmla="*/ 168750 w 337500"/>
                  <a:gd name="connsiteY1" fmla="*/ 258750 h 337500"/>
                  <a:gd name="connsiteX2" fmla="*/ 78750 w 337500"/>
                  <a:gd name="connsiteY2" fmla="*/ 168750 h 337500"/>
                  <a:gd name="connsiteX3" fmla="*/ 168750 w 337500"/>
                  <a:gd name="connsiteY3" fmla="*/ 78750 h 337500"/>
                  <a:gd name="connsiteX4" fmla="*/ 258750 w 337500"/>
                  <a:gd name="connsiteY4" fmla="*/ 168750 h 33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500" h="337500">
                    <a:moveTo>
                      <a:pt x="258750" y="168750"/>
                    </a:moveTo>
                    <a:cubicBezTo>
                      <a:pt x="258750" y="218456"/>
                      <a:pt x="218456" y="258750"/>
                      <a:pt x="168750" y="258750"/>
                    </a:cubicBezTo>
                    <a:cubicBezTo>
                      <a:pt x="119044" y="258750"/>
                      <a:pt x="78750" y="218456"/>
                      <a:pt x="78750" y="168750"/>
                    </a:cubicBezTo>
                    <a:cubicBezTo>
                      <a:pt x="78750" y="119044"/>
                      <a:pt x="119044" y="78750"/>
                      <a:pt x="168750" y="78750"/>
                    </a:cubicBezTo>
                    <a:cubicBezTo>
                      <a:pt x="218456" y="78750"/>
                      <a:pt x="258750" y="119044"/>
                      <a:pt x="258750" y="168750"/>
                    </a:cubicBezTo>
                    <a:close/>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40" name="任意多边形: 形状 39"/>
              <p:cNvSpPr/>
              <p:nvPr/>
            </p:nvSpPr>
            <p:spPr>
              <a:xfrm>
                <a:off x="7412210" y="3125274"/>
                <a:ext cx="584982" cy="584982"/>
              </a:xfrm>
              <a:custGeom>
                <a:avLst/>
                <a:gdLst>
                  <a:gd name="connsiteX0" fmla="*/ 393750 w 585000"/>
                  <a:gd name="connsiteY0" fmla="*/ 303736 h 585000"/>
                  <a:gd name="connsiteX1" fmla="*/ 393750 w 585000"/>
                  <a:gd name="connsiteY1" fmla="*/ 326236 h 585000"/>
                  <a:gd name="connsiteX2" fmla="*/ 461250 w 585000"/>
                  <a:gd name="connsiteY2" fmla="*/ 393736 h 585000"/>
                  <a:gd name="connsiteX3" fmla="*/ 528750 w 585000"/>
                  <a:gd name="connsiteY3" fmla="*/ 326236 h 585000"/>
                  <a:gd name="connsiteX4" fmla="*/ 528750 w 585000"/>
                  <a:gd name="connsiteY4" fmla="*/ 303736 h 585000"/>
                  <a:gd name="connsiteX5" fmla="*/ 303736 w 585000"/>
                  <a:gd name="connsiteY5" fmla="*/ 78750 h 585000"/>
                  <a:gd name="connsiteX6" fmla="*/ 78750 w 585000"/>
                  <a:gd name="connsiteY6" fmla="*/ 303764 h 585000"/>
                  <a:gd name="connsiteX7" fmla="*/ 303764 w 585000"/>
                  <a:gd name="connsiteY7" fmla="*/ 528750 h 585000"/>
                  <a:gd name="connsiteX8" fmla="*/ 440550 w 585000"/>
                  <a:gd name="connsiteY8" fmla="*/ 482386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000" h="585000">
                    <a:moveTo>
                      <a:pt x="393750" y="303736"/>
                    </a:moveTo>
                    <a:lnTo>
                      <a:pt x="393750" y="326236"/>
                    </a:lnTo>
                    <a:cubicBezTo>
                      <a:pt x="393750" y="363515"/>
                      <a:pt x="423971" y="393736"/>
                      <a:pt x="461250" y="393736"/>
                    </a:cubicBezTo>
                    <a:cubicBezTo>
                      <a:pt x="498529" y="393736"/>
                      <a:pt x="528750" y="363515"/>
                      <a:pt x="528750" y="326236"/>
                    </a:cubicBezTo>
                    <a:lnTo>
                      <a:pt x="528750" y="303736"/>
                    </a:lnTo>
                    <a:cubicBezTo>
                      <a:pt x="528742" y="179472"/>
                      <a:pt x="428000" y="78742"/>
                      <a:pt x="303736" y="78750"/>
                    </a:cubicBezTo>
                    <a:cubicBezTo>
                      <a:pt x="179472" y="78758"/>
                      <a:pt x="78742" y="179500"/>
                      <a:pt x="78750" y="303764"/>
                    </a:cubicBezTo>
                    <a:cubicBezTo>
                      <a:pt x="78758" y="428028"/>
                      <a:pt x="179500" y="528758"/>
                      <a:pt x="303764" y="528750"/>
                    </a:cubicBezTo>
                    <a:cubicBezTo>
                      <a:pt x="353216" y="528747"/>
                      <a:pt x="401289" y="512452"/>
                      <a:pt x="440550" y="482386"/>
                    </a:cubicBez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grpSp>
      <p:grpSp>
        <p:nvGrpSpPr>
          <p:cNvPr id="3" name="组合 2"/>
          <p:cNvGrpSpPr/>
          <p:nvPr/>
        </p:nvGrpSpPr>
        <p:grpSpPr>
          <a:xfrm>
            <a:off x="5409236" y="964526"/>
            <a:ext cx="4940275" cy="771020"/>
            <a:chOff x="5409236" y="964526"/>
            <a:chExt cx="4940275" cy="771020"/>
          </a:xfrm>
        </p:grpSpPr>
        <p:sp>
          <p:nvSpPr>
            <p:cNvPr id="7" name="文本框 6"/>
            <p:cNvSpPr txBox="1"/>
            <p:nvPr/>
          </p:nvSpPr>
          <p:spPr>
            <a:xfrm>
              <a:off x="6347331" y="1014896"/>
              <a:ext cx="2846705" cy="352425"/>
            </a:xfrm>
            <a:prstGeom prst="rect">
              <a:avLst/>
            </a:prstGeom>
            <a:noFill/>
          </p:spPr>
          <p:txBody>
            <a:bodyPr wrap="none" rtlCol="0">
              <a:spAutoFit/>
            </a:bodyPr>
            <a:lstStyle/>
            <a:p>
              <a:pPr algn="l" defTabSz="864235" hangingPunct="1">
                <a:defRPr/>
              </a:pPr>
              <a:r>
                <a:rPr lang="en-IN" altLang="zh-CN" sz="1700" kern="1200">
                  <a:solidFill>
                    <a:schemeClr val="bg1"/>
                  </a:solidFill>
                  <a:ea typeface="Arial" panose="020B0604020202020204" pitchFamily="34" charset="0"/>
                  <a:sym typeface="+mn-lt"/>
                </a:rPr>
                <a:t>BOROUGH VS ETHNICITY</a:t>
              </a:r>
              <a:endParaRPr lang="en-IN" altLang="zh-CN" sz="1700" kern="1200">
                <a:solidFill>
                  <a:schemeClr val="bg1"/>
                </a:solidFill>
                <a:ea typeface="Arial" panose="020B0604020202020204" pitchFamily="34" charset="0"/>
                <a:sym typeface="+mn-lt"/>
              </a:endParaRPr>
            </a:p>
          </p:txBody>
        </p:sp>
        <p:sp>
          <p:nvSpPr>
            <p:cNvPr id="8" name="文本框 7"/>
            <p:cNvSpPr txBox="1"/>
            <p:nvPr/>
          </p:nvSpPr>
          <p:spPr>
            <a:xfrm>
              <a:off x="6347331" y="1363881"/>
              <a:ext cx="4002180" cy="354330"/>
            </a:xfrm>
            <a:prstGeom prst="rect">
              <a:avLst/>
            </a:prstGeom>
            <a:noFill/>
          </p:spPr>
          <p:txBody>
            <a:bodyPr wrap="square" rtlCol="0">
              <a:spAutoFit/>
            </a:bodyPr>
            <a:lstStyle/>
            <a:p>
              <a:pPr algn="l" defTabSz="864235" hangingPunct="1">
                <a:lnSpc>
                  <a:spcPct val="150000"/>
                </a:lnSpc>
                <a:defRPr/>
              </a:pPr>
              <a:r>
                <a:rPr lang="en-IN" altLang="en-US" sz="1135" kern="1200">
                  <a:solidFill>
                    <a:schemeClr val="bg1">
                      <a:alpha val="80000"/>
                    </a:schemeClr>
                  </a:solidFill>
                  <a:ea typeface="Arial" panose="020B0604020202020204" pitchFamily="34" charset="0"/>
                  <a:sym typeface="+mn-lt"/>
                </a:rPr>
                <a:t>EDA of Borough vs Ethnicity was performed.</a:t>
              </a:r>
              <a:r>
                <a:rPr lang="en-US" altLang="zh-CN" sz="1135" kern="1200">
                  <a:solidFill>
                    <a:schemeClr val="bg1">
                      <a:alpha val="80000"/>
                    </a:schemeClr>
                  </a:solidFill>
                  <a:ea typeface="Arial" panose="020B0604020202020204" pitchFamily="34" charset="0"/>
                  <a:sym typeface="+mn-lt"/>
                </a:rPr>
                <a:t> </a:t>
              </a:r>
              <a:endParaRPr lang="en-US" altLang="zh-CN" sz="1135" kern="1200">
                <a:solidFill>
                  <a:schemeClr val="bg1">
                    <a:alpha val="80000"/>
                  </a:schemeClr>
                </a:solidFill>
                <a:ea typeface="Arial" panose="020B0604020202020204" pitchFamily="34" charset="0"/>
                <a:sym typeface="+mn-lt"/>
              </a:endParaRPr>
            </a:p>
          </p:txBody>
        </p:sp>
        <p:sp>
          <p:nvSpPr>
            <p:cNvPr id="9" name="椭圆 8"/>
            <p:cNvSpPr/>
            <p:nvPr/>
          </p:nvSpPr>
          <p:spPr>
            <a:xfrm>
              <a:off x="5409236" y="964526"/>
              <a:ext cx="771020" cy="771020"/>
            </a:xfrm>
            <a:prstGeom prst="ellipse">
              <a:avLst/>
            </a:prstGeom>
            <a:gradFill>
              <a:gsLst>
                <a:gs pos="0">
                  <a:schemeClr val="accent4"/>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64235" hangingPunct="1">
                <a:defRPr/>
              </a:pPr>
              <a:endParaRPr lang="zh-CN" altLang="en-US" sz="1700" kern="1200">
                <a:solidFill>
                  <a:prstClr val="white"/>
                </a:solidFill>
                <a:ea typeface="Arial" panose="020B0604020202020204" pitchFamily="34" charset="0"/>
                <a:sym typeface="+mn-lt"/>
              </a:endParaRPr>
            </a:p>
          </p:txBody>
        </p:sp>
        <p:sp>
          <p:nvSpPr>
            <p:cNvPr id="41" name="图形 79"/>
            <p:cNvSpPr/>
            <p:nvPr/>
          </p:nvSpPr>
          <p:spPr>
            <a:xfrm>
              <a:off x="5502255" y="1046295"/>
              <a:ext cx="584982" cy="607482"/>
            </a:xfrm>
            <a:custGeom>
              <a:avLst/>
              <a:gdLst>
                <a:gd name="connsiteX0" fmla="*/ 516113 w 585000"/>
                <a:gd name="connsiteY0" fmla="*/ 296150 h 607500"/>
                <a:gd name="connsiteX1" fmla="*/ 309338 w 585000"/>
                <a:gd name="connsiteY1" fmla="*/ 502925 h 607500"/>
                <a:gd name="connsiteX2" fmla="*/ 118313 w 585000"/>
                <a:gd name="connsiteY2" fmla="*/ 502925 h 607500"/>
                <a:gd name="connsiteX3" fmla="*/ 118313 w 585000"/>
                <a:gd name="connsiteY3" fmla="*/ 311900 h 607500"/>
                <a:gd name="connsiteX4" fmla="*/ 325088 w 585000"/>
                <a:gd name="connsiteY4" fmla="*/ 105125 h 607500"/>
                <a:gd name="connsiteX5" fmla="*/ 452438 w 585000"/>
                <a:gd name="connsiteY5" fmla="*/ 105125 h 607500"/>
                <a:gd name="connsiteX6" fmla="*/ 452438 w 585000"/>
                <a:gd name="connsiteY6" fmla="*/ 232475 h 607500"/>
                <a:gd name="connsiteX7" fmla="*/ 245438 w 585000"/>
                <a:gd name="connsiteY7" fmla="*/ 439250 h 607500"/>
                <a:gd name="connsiteX8" fmla="*/ 181763 w 585000"/>
                <a:gd name="connsiteY8" fmla="*/ 439250 h 607500"/>
                <a:gd name="connsiteX9" fmla="*/ 181763 w 585000"/>
                <a:gd name="connsiteY9" fmla="*/ 375575 h 607500"/>
                <a:gd name="connsiteX10" fmla="*/ 372788 w 585000"/>
                <a:gd name="connsiteY10" fmla="*/ 184775 h 60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000" h="607500">
                  <a:moveTo>
                    <a:pt x="516113" y="296150"/>
                  </a:moveTo>
                  <a:lnTo>
                    <a:pt x="309338" y="502925"/>
                  </a:lnTo>
                  <a:cubicBezTo>
                    <a:pt x="256587" y="555675"/>
                    <a:pt x="171063" y="555675"/>
                    <a:pt x="118313" y="502925"/>
                  </a:cubicBezTo>
                  <a:cubicBezTo>
                    <a:pt x="65562" y="450175"/>
                    <a:pt x="65562" y="364650"/>
                    <a:pt x="118313" y="311900"/>
                  </a:cubicBezTo>
                  <a:lnTo>
                    <a:pt x="325088" y="105125"/>
                  </a:lnTo>
                  <a:cubicBezTo>
                    <a:pt x="360254" y="69958"/>
                    <a:pt x="417271" y="69958"/>
                    <a:pt x="452438" y="105125"/>
                  </a:cubicBezTo>
                  <a:cubicBezTo>
                    <a:pt x="487604" y="140292"/>
                    <a:pt x="487604" y="197308"/>
                    <a:pt x="452438" y="232475"/>
                  </a:cubicBezTo>
                  <a:lnTo>
                    <a:pt x="245438" y="439250"/>
                  </a:lnTo>
                  <a:cubicBezTo>
                    <a:pt x="227854" y="456833"/>
                    <a:pt x="199346" y="456833"/>
                    <a:pt x="181763" y="439250"/>
                  </a:cubicBezTo>
                  <a:cubicBezTo>
                    <a:pt x="164179" y="421667"/>
                    <a:pt x="164179" y="393158"/>
                    <a:pt x="181763" y="375575"/>
                  </a:cubicBezTo>
                  <a:lnTo>
                    <a:pt x="372788" y="184775"/>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0" y="0"/>
            <a:ext cx="4787900" cy="6480175"/>
            <a:chOff x="0" y="0"/>
            <a:chExt cx="4787900" cy="6480175"/>
          </a:xfrm>
        </p:grpSpPr>
        <p:sp>
          <p:nvSpPr>
            <p:cNvPr id="3" name="矩形 2"/>
            <p:cNvSpPr/>
            <p:nvPr/>
          </p:nvSpPr>
          <p:spPr>
            <a:xfrm>
              <a:off x="0" y="0"/>
              <a:ext cx="4787900" cy="6480175"/>
            </a:xfrm>
            <a:prstGeom prst="rect">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ea typeface="Arial" panose="020B0604020202020204" pitchFamily="34" charset="0"/>
                <a:cs typeface="+mn-cs"/>
                <a:sym typeface="+mn-lt"/>
              </a:endParaRPr>
            </a:p>
          </p:txBody>
        </p:sp>
        <p:sp>
          <p:nvSpPr>
            <p:cNvPr id="5" name="文本框 4"/>
            <p:cNvSpPr txBox="1"/>
            <p:nvPr/>
          </p:nvSpPr>
          <p:spPr>
            <a:xfrm>
              <a:off x="391319" y="1510851"/>
              <a:ext cx="4137101" cy="1198880"/>
            </a:xfrm>
            <a:prstGeom prst="rect">
              <a:avLst/>
            </a:prstGeom>
            <a:noFill/>
          </p:spPr>
          <p:txBody>
            <a:bodyPr wrap="square" rtlCol="0">
              <a:spAutoFit/>
            </a:bodyPr>
            <a:lstStyle/>
            <a:p>
              <a:pPr algn="l">
                <a:lnSpc>
                  <a:spcPct val="150000"/>
                </a:lnSpc>
              </a:pPr>
              <a:r>
                <a:rPr lang="en-US" altLang="zh-CN" sz="1200">
                  <a:solidFill>
                    <a:schemeClr val="bg1"/>
                  </a:solidFill>
                  <a:ea typeface="Arial" panose="020B0604020202020204" pitchFamily="34" charset="0"/>
                  <a:sym typeface="+mn-lt"/>
                </a:rPr>
                <a:t>The data consisting of the neighborhoods of each borough in London is scraped from the web through the Wikipedia page: </a:t>
              </a:r>
              <a:r>
                <a:rPr lang="en-US" altLang="zh-CN" sz="1200" i="1">
                  <a:solidFill>
                    <a:schemeClr val="bg1"/>
                  </a:solidFill>
                  <a:ea typeface="Arial" panose="020B0604020202020204" pitchFamily="34" charset="0"/>
                  <a:sym typeface="+mn-lt"/>
                </a:rPr>
                <a:t>https://en.wikipedia.org/wiki/List_of_areas_of_London</a:t>
              </a:r>
              <a:endParaRPr lang="en-US" altLang="zh-CN" sz="1200" i="1">
                <a:solidFill>
                  <a:schemeClr val="bg1"/>
                </a:solidFill>
                <a:ea typeface="Arial" panose="020B0604020202020204" pitchFamily="34" charset="0"/>
                <a:sym typeface="+mn-lt"/>
              </a:endParaRPr>
            </a:p>
          </p:txBody>
        </p:sp>
        <p:grpSp>
          <p:nvGrpSpPr>
            <p:cNvPr id="14" name="组合 13"/>
            <p:cNvGrpSpPr/>
            <p:nvPr/>
          </p:nvGrpSpPr>
          <p:grpSpPr>
            <a:xfrm>
              <a:off x="494336" y="3049259"/>
              <a:ext cx="3935024" cy="771020"/>
              <a:chOff x="494336" y="3300655"/>
              <a:chExt cx="3935024" cy="771020"/>
            </a:xfrm>
          </p:grpSpPr>
          <p:sp>
            <p:nvSpPr>
              <p:cNvPr id="11" name="文本框 10"/>
              <p:cNvSpPr txBox="1"/>
              <p:nvPr/>
            </p:nvSpPr>
            <p:spPr>
              <a:xfrm>
                <a:off x="1333371" y="3392013"/>
                <a:ext cx="3095989" cy="617220"/>
              </a:xfrm>
              <a:prstGeom prst="rect">
                <a:avLst/>
              </a:prstGeom>
              <a:noFill/>
            </p:spPr>
            <p:txBody>
              <a:bodyPr wrap="square" rtlCol="0">
                <a:spAutoFit/>
              </a:bodyPr>
              <a:lstStyle/>
              <a:p>
                <a:pPr algn="l" defTabSz="864235" hangingPunct="1">
                  <a:lnSpc>
                    <a:spcPct val="150000"/>
                  </a:lnSpc>
                  <a:defRPr/>
                </a:pPr>
                <a:r>
                  <a:rPr lang="en-US" altLang="zh-CN" sz="1135" kern="1200">
                    <a:solidFill>
                      <a:prstClr val="white">
                        <a:alpha val="80000"/>
                      </a:prstClr>
                    </a:solidFill>
                    <a:ea typeface="Arial" panose="020B0604020202020204" pitchFamily="34" charset="0"/>
                    <a:sym typeface="+mn-lt"/>
                  </a:rPr>
                  <a:t>A map showing all </a:t>
                </a:r>
                <a:r>
                  <a:rPr lang="en-IN" altLang="en-US" sz="1135" kern="1200">
                    <a:solidFill>
                      <a:prstClr val="white">
                        <a:alpha val="80000"/>
                      </a:prstClr>
                    </a:solidFill>
                    <a:ea typeface="Arial" panose="020B0604020202020204" pitchFamily="34" charset="0"/>
                    <a:sym typeface="+mn-lt"/>
                  </a:rPr>
                  <a:t>Barnet </a:t>
                </a:r>
                <a:r>
                  <a:rPr lang="en-US" altLang="zh-CN" sz="1135" kern="1200">
                    <a:solidFill>
                      <a:prstClr val="white">
                        <a:alpha val="80000"/>
                      </a:prstClr>
                    </a:solidFill>
                    <a:ea typeface="Arial" panose="020B0604020202020204" pitchFamily="34" charset="0"/>
                    <a:sym typeface="+mn-lt"/>
                  </a:rPr>
                  <a:t>borough </a:t>
                </a:r>
                <a:r>
                  <a:rPr lang="en-IN" altLang="en-US" sz="1135" kern="1200">
                    <a:solidFill>
                      <a:prstClr val="white">
                        <a:alpha val="80000"/>
                      </a:prstClr>
                    </a:solidFill>
                    <a:ea typeface="Arial" panose="020B0604020202020204" pitchFamily="34" charset="0"/>
                    <a:sym typeface="+mn-lt"/>
                  </a:rPr>
                  <a:t>and all it's neighborhoods i</a:t>
                </a:r>
                <a:r>
                  <a:rPr lang="en-US" altLang="zh-CN" sz="1135" kern="1200">
                    <a:solidFill>
                      <a:prstClr val="white">
                        <a:alpha val="80000"/>
                      </a:prstClr>
                    </a:solidFill>
                    <a:ea typeface="Arial" panose="020B0604020202020204" pitchFamily="34" charset="0"/>
                    <a:sym typeface="+mn-lt"/>
                  </a:rPr>
                  <a:t>n London</a:t>
                </a:r>
                <a:r>
                  <a:rPr lang="en-IN" altLang="en-US" sz="1135" kern="1200">
                    <a:solidFill>
                      <a:prstClr val="white">
                        <a:alpha val="80000"/>
                      </a:prstClr>
                    </a:solidFill>
                    <a:ea typeface="Arial" panose="020B0604020202020204" pitchFamily="34" charset="0"/>
                    <a:sym typeface="+mn-lt"/>
                  </a:rPr>
                  <a:t>.</a:t>
                </a:r>
                <a:endParaRPr lang="en-IN" altLang="en-US" sz="1135" kern="1200">
                  <a:solidFill>
                    <a:prstClr val="white">
                      <a:alpha val="80000"/>
                    </a:prstClr>
                  </a:solidFill>
                  <a:ea typeface="Arial" panose="020B0604020202020204" pitchFamily="34" charset="0"/>
                  <a:sym typeface="+mn-lt"/>
                </a:endParaRPr>
              </a:p>
            </p:txBody>
          </p:sp>
          <p:sp>
            <p:nvSpPr>
              <p:cNvPr id="12" name="椭圆 11"/>
              <p:cNvSpPr/>
              <p:nvPr/>
            </p:nvSpPr>
            <p:spPr>
              <a:xfrm>
                <a:off x="494336" y="3300655"/>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13" name="paper-airplane-symbol_52116"/>
              <p:cNvSpPr>
                <a:spLocks noChangeAspect="1"/>
              </p:cNvSpPr>
              <p:nvPr/>
            </p:nvSpPr>
            <p:spPr bwMode="auto">
              <a:xfrm>
                <a:off x="712770" y="3508280"/>
                <a:ext cx="334151" cy="355771"/>
              </a:xfrm>
              <a:custGeom>
                <a:avLst/>
                <a:gdLst>
                  <a:gd name="T0" fmla="*/ 352 w 391"/>
                  <a:gd name="T1" fmla="*/ 50 h 417"/>
                  <a:gd name="T2" fmla="*/ 281 w 391"/>
                  <a:gd name="T3" fmla="*/ 345 h 417"/>
                  <a:gd name="T4" fmla="*/ 165 w 391"/>
                  <a:gd name="T5" fmla="*/ 272 h 417"/>
                  <a:gd name="T6" fmla="*/ 295 w 391"/>
                  <a:gd name="T7" fmla="*/ 114 h 417"/>
                  <a:gd name="T8" fmla="*/ 113 w 391"/>
                  <a:gd name="T9" fmla="*/ 237 h 417"/>
                  <a:gd name="T10" fmla="*/ 54 w 391"/>
                  <a:gd name="T11" fmla="*/ 199 h 417"/>
                  <a:gd name="T12" fmla="*/ 352 w 391"/>
                  <a:gd name="T13" fmla="*/ 50 h 417"/>
                  <a:gd name="T14" fmla="*/ 391 w 391"/>
                  <a:gd name="T15" fmla="*/ 0 h 417"/>
                  <a:gd name="T16" fmla="*/ 0 w 391"/>
                  <a:gd name="T17" fmla="*/ 196 h 417"/>
                  <a:gd name="T18" fmla="*/ 109 w 391"/>
                  <a:gd name="T19" fmla="*/ 264 h 417"/>
                  <a:gd name="T20" fmla="*/ 159 w 391"/>
                  <a:gd name="T21" fmla="*/ 417 h 417"/>
                  <a:gd name="T22" fmla="*/ 223 w 391"/>
                  <a:gd name="T23" fmla="*/ 340 h 417"/>
                  <a:gd name="T24" fmla="*/ 298 w 391"/>
                  <a:gd name="T25" fmla="*/ 388 h 417"/>
                  <a:gd name="T26" fmla="*/ 391 w 391"/>
                  <a:gd name="T27" fmla="*/ 0 h 417"/>
                  <a:gd name="T28" fmla="*/ 391 w 391"/>
                  <a:gd name="T2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417">
                    <a:moveTo>
                      <a:pt x="352" y="50"/>
                    </a:moveTo>
                    <a:lnTo>
                      <a:pt x="281" y="345"/>
                    </a:lnTo>
                    <a:lnTo>
                      <a:pt x="165" y="272"/>
                    </a:lnTo>
                    <a:lnTo>
                      <a:pt x="295" y="114"/>
                    </a:lnTo>
                    <a:lnTo>
                      <a:pt x="113" y="237"/>
                    </a:lnTo>
                    <a:lnTo>
                      <a:pt x="54" y="199"/>
                    </a:lnTo>
                    <a:lnTo>
                      <a:pt x="352" y="50"/>
                    </a:lnTo>
                    <a:moveTo>
                      <a:pt x="391" y="0"/>
                    </a:moveTo>
                    <a:lnTo>
                      <a:pt x="0" y="196"/>
                    </a:lnTo>
                    <a:lnTo>
                      <a:pt x="109" y="264"/>
                    </a:lnTo>
                    <a:lnTo>
                      <a:pt x="159" y="417"/>
                    </a:lnTo>
                    <a:lnTo>
                      <a:pt x="223" y="340"/>
                    </a:lnTo>
                    <a:lnTo>
                      <a:pt x="298" y="388"/>
                    </a:lnTo>
                    <a:lnTo>
                      <a:pt x="391" y="0"/>
                    </a:lnTo>
                    <a:lnTo>
                      <a:pt x="391" y="0"/>
                    </a:lnTo>
                    <a:close/>
                  </a:path>
                </a:pathLst>
              </a:custGeom>
              <a:solidFill>
                <a:sysClr val="window" lastClr="FFFFFF"/>
              </a:solidFill>
              <a:ln>
                <a:noFill/>
              </a:ln>
            </p:spPr>
            <p:txBody>
              <a:bodyPr/>
              <a:lstStyle/>
              <a:p>
                <a:endParaRPr lang="zh-CN" altLang="en-US">
                  <a:ea typeface="Arial" panose="020B0604020202020204" pitchFamily="34" charset="0"/>
                  <a:sym typeface="+mn-lt"/>
                </a:endParaRPr>
              </a:p>
            </p:txBody>
          </p:sp>
        </p:grpSp>
        <p:grpSp>
          <p:nvGrpSpPr>
            <p:cNvPr id="15" name="组合 14"/>
            <p:cNvGrpSpPr/>
            <p:nvPr/>
          </p:nvGrpSpPr>
          <p:grpSpPr>
            <a:xfrm>
              <a:off x="494336" y="4060424"/>
              <a:ext cx="3935024" cy="1143000"/>
              <a:chOff x="494336" y="3300573"/>
              <a:chExt cx="3935024" cy="1143000"/>
            </a:xfrm>
          </p:grpSpPr>
          <p:sp>
            <p:nvSpPr>
              <p:cNvPr id="16" name="文本框 15"/>
              <p:cNvSpPr txBox="1"/>
              <p:nvPr/>
            </p:nvSpPr>
            <p:spPr>
              <a:xfrm>
                <a:off x="1333371" y="3300573"/>
                <a:ext cx="3095989" cy="1143000"/>
              </a:xfrm>
              <a:prstGeom prst="rect">
                <a:avLst/>
              </a:prstGeom>
              <a:noFill/>
            </p:spPr>
            <p:txBody>
              <a:bodyPr wrap="square" rtlCol="0">
                <a:spAutoFit/>
              </a:bodyPr>
              <a:lstStyle/>
              <a:p>
                <a:pPr algn="l">
                  <a:lnSpc>
                    <a:spcPct val="150000"/>
                  </a:lnSpc>
                </a:pPr>
                <a:r>
                  <a:rPr lang="en-US" altLang="zh-CN" sz="1135">
                    <a:solidFill>
                      <a:schemeClr val="bg1"/>
                    </a:solidFill>
                    <a:ea typeface="Arial" panose="020B0604020202020204" pitchFamily="34" charset="0"/>
                    <a:sym typeface="+mn-lt"/>
                  </a:rPr>
                  <a:t>This data is merged with the merged population data and location data to determine the best neighborhood(s) to open the restaurant</a:t>
                </a:r>
                <a:r>
                  <a:rPr lang="en-IN" altLang="en-US" sz="1135">
                    <a:solidFill>
                      <a:schemeClr val="bg1"/>
                    </a:solidFill>
                    <a:ea typeface="Arial" panose="020B0604020202020204" pitchFamily="34" charset="0"/>
                    <a:sym typeface="+mn-lt"/>
                  </a:rPr>
                  <a:t>.</a:t>
                </a:r>
                <a:endParaRPr lang="en-IN" altLang="en-US" sz="1135" kern="1200">
                  <a:solidFill>
                    <a:schemeClr val="bg1"/>
                  </a:solidFill>
                  <a:ea typeface="Arial" panose="020B0604020202020204" pitchFamily="34" charset="0"/>
                  <a:sym typeface="+mn-lt"/>
                </a:endParaRPr>
              </a:p>
            </p:txBody>
          </p:sp>
          <p:sp>
            <p:nvSpPr>
              <p:cNvPr id="17" name="椭圆 16"/>
              <p:cNvSpPr/>
              <p:nvPr/>
            </p:nvSpPr>
            <p:spPr>
              <a:xfrm>
                <a:off x="494336" y="3300655"/>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18" name="paper-airplane-symbol_52116"/>
              <p:cNvSpPr>
                <a:spLocks noChangeAspect="1"/>
              </p:cNvSpPr>
              <p:nvPr/>
            </p:nvSpPr>
            <p:spPr bwMode="auto">
              <a:xfrm>
                <a:off x="712770" y="3508280"/>
                <a:ext cx="334151" cy="355771"/>
              </a:xfrm>
              <a:custGeom>
                <a:avLst/>
                <a:gdLst>
                  <a:gd name="T0" fmla="*/ 352 w 391"/>
                  <a:gd name="T1" fmla="*/ 50 h 417"/>
                  <a:gd name="T2" fmla="*/ 281 w 391"/>
                  <a:gd name="T3" fmla="*/ 345 h 417"/>
                  <a:gd name="T4" fmla="*/ 165 w 391"/>
                  <a:gd name="T5" fmla="*/ 272 h 417"/>
                  <a:gd name="T6" fmla="*/ 295 w 391"/>
                  <a:gd name="T7" fmla="*/ 114 h 417"/>
                  <a:gd name="T8" fmla="*/ 113 w 391"/>
                  <a:gd name="T9" fmla="*/ 237 h 417"/>
                  <a:gd name="T10" fmla="*/ 54 w 391"/>
                  <a:gd name="T11" fmla="*/ 199 h 417"/>
                  <a:gd name="T12" fmla="*/ 352 w 391"/>
                  <a:gd name="T13" fmla="*/ 50 h 417"/>
                  <a:gd name="T14" fmla="*/ 391 w 391"/>
                  <a:gd name="T15" fmla="*/ 0 h 417"/>
                  <a:gd name="T16" fmla="*/ 0 w 391"/>
                  <a:gd name="T17" fmla="*/ 196 h 417"/>
                  <a:gd name="T18" fmla="*/ 109 w 391"/>
                  <a:gd name="T19" fmla="*/ 264 h 417"/>
                  <a:gd name="T20" fmla="*/ 159 w 391"/>
                  <a:gd name="T21" fmla="*/ 417 h 417"/>
                  <a:gd name="T22" fmla="*/ 223 w 391"/>
                  <a:gd name="T23" fmla="*/ 340 h 417"/>
                  <a:gd name="T24" fmla="*/ 298 w 391"/>
                  <a:gd name="T25" fmla="*/ 388 h 417"/>
                  <a:gd name="T26" fmla="*/ 391 w 391"/>
                  <a:gd name="T27" fmla="*/ 0 h 417"/>
                  <a:gd name="T28" fmla="*/ 391 w 391"/>
                  <a:gd name="T2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417">
                    <a:moveTo>
                      <a:pt x="352" y="50"/>
                    </a:moveTo>
                    <a:lnTo>
                      <a:pt x="281" y="345"/>
                    </a:lnTo>
                    <a:lnTo>
                      <a:pt x="165" y="272"/>
                    </a:lnTo>
                    <a:lnTo>
                      <a:pt x="295" y="114"/>
                    </a:lnTo>
                    <a:lnTo>
                      <a:pt x="113" y="237"/>
                    </a:lnTo>
                    <a:lnTo>
                      <a:pt x="54" y="199"/>
                    </a:lnTo>
                    <a:lnTo>
                      <a:pt x="352" y="50"/>
                    </a:lnTo>
                    <a:moveTo>
                      <a:pt x="391" y="0"/>
                    </a:moveTo>
                    <a:lnTo>
                      <a:pt x="0" y="196"/>
                    </a:lnTo>
                    <a:lnTo>
                      <a:pt x="109" y="264"/>
                    </a:lnTo>
                    <a:lnTo>
                      <a:pt x="159" y="417"/>
                    </a:lnTo>
                    <a:lnTo>
                      <a:pt x="223" y="340"/>
                    </a:lnTo>
                    <a:lnTo>
                      <a:pt x="298" y="388"/>
                    </a:lnTo>
                    <a:lnTo>
                      <a:pt x="391" y="0"/>
                    </a:lnTo>
                    <a:lnTo>
                      <a:pt x="391" y="0"/>
                    </a:lnTo>
                    <a:close/>
                  </a:path>
                </a:pathLst>
              </a:custGeom>
              <a:solidFill>
                <a:sysClr val="window" lastClr="FFFFFF"/>
              </a:solidFill>
              <a:ln>
                <a:noFill/>
              </a:ln>
            </p:spPr>
            <p:txBody>
              <a:bodyPr/>
              <a:lstStyle/>
              <a:p>
                <a:endParaRPr lang="zh-CN" altLang="en-US">
                  <a:ea typeface="Arial" panose="020B0604020202020204" pitchFamily="34" charset="0"/>
                  <a:sym typeface="+mn-lt"/>
                </a:endParaRPr>
              </a:p>
            </p:txBody>
          </p:sp>
        </p:grpSp>
        <p:grpSp>
          <p:nvGrpSpPr>
            <p:cNvPr id="19" name="组合 18"/>
            <p:cNvGrpSpPr/>
            <p:nvPr/>
          </p:nvGrpSpPr>
          <p:grpSpPr>
            <a:xfrm>
              <a:off x="494336" y="5071753"/>
              <a:ext cx="3935024" cy="771020"/>
              <a:chOff x="494336" y="3300655"/>
              <a:chExt cx="3935024" cy="771020"/>
            </a:xfrm>
          </p:grpSpPr>
          <p:sp>
            <p:nvSpPr>
              <p:cNvPr id="20" name="文本框 19"/>
              <p:cNvSpPr txBox="1"/>
              <p:nvPr/>
            </p:nvSpPr>
            <p:spPr>
              <a:xfrm>
                <a:off x="1333371" y="3454243"/>
                <a:ext cx="3095989" cy="354330"/>
              </a:xfrm>
              <a:prstGeom prst="rect">
                <a:avLst/>
              </a:prstGeom>
              <a:noFill/>
            </p:spPr>
            <p:txBody>
              <a:bodyPr wrap="square" rtlCol="0">
                <a:spAutoFit/>
              </a:bodyPr>
              <a:lstStyle/>
              <a:p>
                <a:pPr algn="l" defTabSz="864235" hangingPunct="1">
                  <a:lnSpc>
                    <a:spcPct val="150000"/>
                  </a:lnSpc>
                  <a:defRPr/>
                </a:pPr>
                <a:r>
                  <a:rPr lang="en-US" altLang="zh-CN" sz="1135" kern="1200">
                    <a:solidFill>
                      <a:prstClr val="white">
                        <a:alpha val="80000"/>
                      </a:prstClr>
                    </a:solidFill>
                    <a:ea typeface="Arial" panose="020B0604020202020204" pitchFamily="34" charset="0"/>
                    <a:sym typeface="+mn-lt"/>
                  </a:rPr>
                  <a:t>The </a:t>
                </a:r>
                <a:r>
                  <a:rPr lang="en-IN" altLang="en-US" sz="1135" kern="1200">
                    <a:solidFill>
                      <a:prstClr val="white">
                        <a:alpha val="80000"/>
                      </a:prstClr>
                    </a:solidFill>
                    <a:ea typeface="Arial" panose="020B0604020202020204" pitchFamily="34" charset="0"/>
                    <a:sym typeface="+mn-lt"/>
                  </a:rPr>
                  <a:t>Neighborhoods </a:t>
                </a:r>
                <a:r>
                  <a:rPr lang="en-US" altLang="zh-CN" sz="1135" kern="1200">
                    <a:solidFill>
                      <a:prstClr val="white">
                        <a:alpha val="80000"/>
                      </a:prstClr>
                    </a:solidFill>
                    <a:ea typeface="Arial" panose="020B0604020202020204" pitchFamily="34" charset="0"/>
                    <a:sym typeface="+mn-lt"/>
                  </a:rPr>
                  <a:t>are marked by markers.</a:t>
                </a:r>
                <a:endParaRPr lang="en-US" altLang="zh-CN" sz="1135" kern="1200">
                  <a:solidFill>
                    <a:prstClr val="white">
                      <a:alpha val="80000"/>
                    </a:prstClr>
                  </a:solidFill>
                  <a:ea typeface="Arial" panose="020B0604020202020204" pitchFamily="34" charset="0"/>
                  <a:sym typeface="+mn-lt"/>
                </a:endParaRPr>
              </a:p>
            </p:txBody>
          </p:sp>
          <p:sp>
            <p:nvSpPr>
              <p:cNvPr id="21" name="椭圆 20"/>
              <p:cNvSpPr/>
              <p:nvPr/>
            </p:nvSpPr>
            <p:spPr>
              <a:xfrm>
                <a:off x="494336" y="3300655"/>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22" name="paper-airplane-symbol_52116"/>
              <p:cNvSpPr>
                <a:spLocks noChangeAspect="1"/>
              </p:cNvSpPr>
              <p:nvPr/>
            </p:nvSpPr>
            <p:spPr bwMode="auto">
              <a:xfrm>
                <a:off x="712770" y="3508280"/>
                <a:ext cx="334151" cy="355771"/>
              </a:xfrm>
              <a:custGeom>
                <a:avLst/>
                <a:gdLst>
                  <a:gd name="T0" fmla="*/ 352 w 391"/>
                  <a:gd name="T1" fmla="*/ 50 h 417"/>
                  <a:gd name="T2" fmla="*/ 281 w 391"/>
                  <a:gd name="T3" fmla="*/ 345 h 417"/>
                  <a:gd name="T4" fmla="*/ 165 w 391"/>
                  <a:gd name="T5" fmla="*/ 272 h 417"/>
                  <a:gd name="T6" fmla="*/ 295 w 391"/>
                  <a:gd name="T7" fmla="*/ 114 h 417"/>
                  <a:gd name="T8" fmla="*/ 113 w 391"/>
                  <a:gd name="T9" fmla="*/ 237 h 417"/>
                  <a:gd name="T10" fmla="*/ 54 w 391"/>
                  <a:gd name="T11" fmla="*/ 199 h 417"/>
                  <a:gd name="T12" fmla="*/ 352 w 391"/>
                  <a:gd name="T13" fmla="*/ 50 h 417"/>
                  <a:gd name="T14" fmla="*/ 391 w 391"/>
                  <a:gd name="T15" fmla="*/ 0 h 417"/>
                  <a:gd name="T16" fmla="*/ 0 w 391"/>
                  <a:gd name="T17" fmla="*/ 196 h 417"/>
                  <a:gd name="T18" fmla="*/ 109 w 391"/>
                  <a:gd name="T19" fmla="*/ 264 h 417"/>
                  <a:gd name="T20" fmla="*/ 159 w 391"/>
                  <a:gd name="T21" fmla="*/ 417 h 417"/>
                  <a:gd name="T22" fmla="*/ 223 w 391"/>
                  <a:gd name="T23" fmla="*/ 340 h 417"/>
                  <a:gd name="T24" fmla="*/ 298 w 391"/>
                  <a:gd name="T25" fmla="*/ 388 h 417"/>
                  <a:gd name="T26" fmla="*/ 391 w 391"/>
                  <a:gd name="T27" fmla="*/ 0 h 417"/>
                  <a:gd name="T28" fmla="*/ 391 w 391"/>
                  <a:gd name="T2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417">
                    <a:moveTo>
                      <a:pt x="352" y="50"/>
                    </a:moveTo>
                    <a:lnTo>
                      <a:pt x="281" y="345"/>
                    </a:lnTo>
                    <a:lnTo>
                      <a:pt x="165" y="272"/>
                    </a:lnTo>
                    <a:lnTo>
                      <a:pt x="295" y="114"/>
                    </a:lnTo>
                    <a:lnTo>
                      <a:pt x="113" y="237"/>
                    </a:lnTo>
                    <a:lnTo>
                      <a:pt x="54" y="199"/>
                    </a:lnTo>
                    <a:lnTo>
                      <a:pt x="352" y="50"/>
                    </a:lnTo>
                    <a:moveTo>
                      <a:pt x="391" y="0"/>
                    </a:moveTo>
                    <a:lnTo>
                      <a:pt x="0" y="196"/>
                    </a:lnTo>
                    <a:lnTo>
                      <a:pt x="109" y="264"/>
                    </a:lnTo>
                    <a:lnTo>
                      <a:pt x="159" y="417"/>
                    </a:lnTo>
                    <a:lnTo>
                      <a:pt x="223" y="340"/>
                    </a:lnTo>
                    <a:lnTo>
                      <a:pt x="298" y="388"/>
                    </a:lnTo>
                    <a:lnTo>
                      <a:pt x="391" y="0"/>
                    </a:lnTo>
                    <a:lnTo>
                      <a:pt x="391" y="0"/>
                    </a:lnTo>
                    <a:close/>
                  </a:path>
                </a:pathLst>
              </a:custGeom>
              <a:solidFill>
                <a:sysClr val="window" lastClr="FFFFFF"/>
              </a:solidFill>
              <a:ln>
                <a:noFill/>
              </a:ln>
            </p:spPr>
            <p:txBody>
              <a:bodyPr/>
              <a:lstStyle/>
              <a:p>
                <a:endParaRPr lang="zh-CN" altLang="en-US">
                  <a:ea typeface="Arial" panose="020B0604020202020204" pitchFamily="34" charset="0"/>
                  <a:sym typeface="+mn-lt"/>
                </a:endParaRPr>
              </a:p>
            </p:txBody>
          </p:sp>
        </p:grpSp>
        <p:sp>
          <p:nvSpPr>
            <p:cNvPr id="27" name="文本框 26"/>
            <p:cNvSpPr txBox="1"/>
            <p:nvPr/>
          </p:nvSpPr>
          <p:spPr>
            <a:xfrm>
              <a:off x="391319" y="545552"/>
              <a:ext cx="4244340" cy="820420"/>
            </a:xfrm>
            <a:prstGeom prst="rect">
              <a:avLst/>
            </a:prstGeom>
            <a:noFill/>
          </p:spPr>
          <p:txBody>
            <a:bodyPr wrap="none" rtlCol="0">
              <a:spAutoFit/>
            </a:bodyPr>
            <a:lstStyle/>
            <a:p>
              <a:pPr algn="l" defTabSz="864235" hangingPunct="1">
                <a:defRPr/>
              </a:pPr>
              <a:r>
                <a:rPr lang="en-IN" altLang="en-US" sz="3025" b="1" kern="1200">
                  <a:solidFill>
                    <a:schemeClr val="accent1"/>
                  </a:solidFill>
                  <a:ea typeface="Arial" panose="020B0604020202020204" pitchFamily="34" charset="0"/>
                  <a:sym typeface="+mn-lt"/>
                </a:rPr>
                <a:t>BARNET BOROUGH</a:t>
              </a:r>
              <a:endParaRPr lang="en-US" altLang="zh-CN" sz="3025" b="1" kern="1200">
                <a:solidFill>
                  <a:schemeClr val="accent1"/>
                </a:solidFill>
                <a:ea typeface="Arial" panose="020B0604020202020204" pitchFamily="34" charset="0"/>
                <a:sym typeface="+mn-lt"/>
              </a:endParaRPr>
            </a:p>
            <a:p>
              <a:pPr algn="l" defTabSz="864235" hangingPunct="1">
                <a:lnSpc>
                  <a:spcPct val="150000"/>
                </a:lnSpc>
                <a:defRPr/>
              </a:pPr>
              <a:r>
                <a:rPr lang="en-IN" sz="1135" kern="1200" spc="283">
                  <a:solidFill>
                    <a:prstClr val="white">
                      <a:lumMod val="50000"/>
                    </a:prstClr>
                  </a:solidFill>
                  <a:ea typeface="Arial" panose="020B0604020202020204" pitchFamily="34" charset="0"/>
                  <a:sym typeface="+mn-lt"/>
                </a:rPr>
                <a:t>NEIGHBORHOODS OF BARNET BOROUGH</a:t>
              </a:r>
              <a:endParaRPr lang="en-IN" sz="1135" kern="1200" spc="283">
                <a:solidFill>
                  <a:prstClr val="white">
                    <a:lumMod val="50000"/>
                  </a:prstClr>
                </a:solidFill>
                <a:ea typeface="Arial" panose="020B0604020202020204" pitchFamily="34" charset="0"/>
                <a:sym typeface="+mn-lt"/>
              </a:endParaRPr>
            </a:p>
          </p:txBody>
        </p:sp>
      </p:grpSp>
      <p:pic>
        <p:nvPicPr>
          <p:cNvPr id="4" name="Picture 16" descr="Barnet Borough"/>
          <p:cNvPicPr>
            <a:picLocks noChangeAspect="1"/>
          </p:cNvPicPr>
          <p:nvPr/>
        </p:nvPicPr>
        <p:blipFill>
          <a:blip r:embed="rId1"/>
          <a:stretch>
            <a:fillRect/>
          </a:stretch>
        </p:blipFill>
        <p:spPr>
          <a:xfrm>
            <a:off x="4787900" y="0"/>
            <a:ext cx="6757670" cy="6479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0" y="0"/>
            <a:ext cx="4787900" cy="6480175"/>
            <a:chOff x="0" y="0"/>
            <a:chExt cx="4787900" cy="6480175"/>
          </a:xfrm>
        </p:grpSpPr>
        <p:sp>
          <p:nvSpPr>
            <p:cNvPr id="3" name="矩形 2"/>
            <p:cNvSpPr/>
            <p:nvPr/>
          </p:nvSpPr>
          <p:spPr>
            <a:xfrm>
              <a:off x="0" y="0"/>
              <a:ext cx="4787900" cy="6480175"/>
            </a:xfrm>
            <a:prstGeom prst="rect">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ea typeface="Arial" panose="020B0604020202020204" pitchFamily="34" charset="0"/>
                <a:cs typeface="+mn-cs"/>
                <a:sym typeface="+mn-lt"/>
              </a:endParaRPr>
            </a:p>
          </p:txBody>
        </p:sp>
        <p:sp>
          <p:nvSpPr>
            <p:cNvPr id="5" name="文本框 4"/>
            <p:cNvSpPr txBox="1"/>
            <p:nvPr/>
          </p:nvSpPr>
          <p:spPr>
            <a:xfrm>
              <a:off x="391319" y="1510851"/>
              <a:ext cx="4137101" cy="1476375"/>
            </a:xfrm>
            <a:prstGeom prst="rect">
              <a:avLst/>
            </a:prstGeom>
            <a:noFill/>
          </p:spPr>
          <p:txBody>
            <a:bodyPr wrap="square" rtlCol="0">
              <a:spAutoFit/>
            </a:bodyPr>
            <a:lstStyle/>
            <a:p>
              <a:pPr algn="l">
                <a:lnSpc>
                  <a:spcPct val="150000"/>
                </a:lnSpc>
              </a:pPr>
              <a:r>
                <a:rPr lang="en-US" altLang="zh-CN" sz="1200">
                  <a:solidFill>
                    <a:schemeClr val="bg1"/>
                  </a:solidFill>
                  <a:ea typeface="Arial" panose="020B0604020202020204" pitchFamily="34" charset="0"/>
                  <a:sym typeface="+mn-lt"/>
                </a:rPr>
                <a:t>All Neighborhoods under Barnet borough is segmented and clustered to analyze the 10 most visited places. One hot encoding method is applied to the data set and 10 most visited places for each neighborhood is determined through K-means clustering algorithm.</a:t>
              </a:r>
              <a:endParaRPr lang="en-US" altLang="zh-CN" sz="1200">
                <a:solidFill>
                  <a:schemeClr val="bg1"/>
                </a:solidFill>
                <a:ea typeface="Arial" panose="020B0604020202020204" pitchFamily="34" charset="0"/>
                <a:sym typeface="+mn-lt"/>
              </a:endParaRPr>
            </a:p>
          </p:txBody>
        </p:sp>
        <p:grpSp>
          <p:nvGrpSpPr>
            <p:cNvPr id="14" name="组合 13"/>
            <p:cNvGrpSpPr/>
            <p:nvPr/>
          </p:nvGrpSpPr>
          <p:grpSpPr>
            <a:xfrm>
              <a:off x="494336" y="3049259"/>
              <a:ext cx="3935024" cy="771020"/>
              <a:chOff x="494336" y="3300655"/>
              <a:chExt cx="3935024" cy="771020"/>
            </a:xfrm>
          </p:grpSpPr>
          <p:sp>
            <p:nvSpPr>
              <p:cNvPr id="11" name="文本框 10"/>
              <p:cNvSpPr txBox="1"/>
              <p:nvPr/>
            </p:nvSpPr>
            <p:spPr>
              <a:xfrm>
                <a:off x="1333371" y="3392013"/>
                <a:ext cx="3095989" cy="617220"/>
              </a:xfrm>
              <a:prstGeom prst="rect">
                <a:avLst/>
              </a:prstGeom>
              <a:noFill/>
            </p:spPr>
            <p:txBody>
              <a:bodyPr wrap="square" rtlCol="0">
                <a:spAutoFit/>
              </a:bodyPr>
              <a:lstStyle/>
              <a:p>
                <a:pPr algn="l" defTabSz="864235" hangingPunct="1">
                  <a:lnSpc>
                    <a:spcPct val="150000"/>
                  </a:lnSpc>
                  <a:defRPr/>
                </a:pPr>
                <a:r>
                  <a:rPr lang="en-US" altLang="zh-CN" sz="1135" kern="1200">
                    <a:solidFill>
                      <a:prstClr val="white">
                        <a:alpha val="80000"/>
                      </a:prstClr>
                    </a:solidFill>
                    <a:ea typeface="Arial" panose="020B0604020202020204" pitchFamily="34" charset="0"/>
                    <a:sym typeface="+mn-lt"/>
                  </a:rPr>
                  <a:t>A map showing all </a:t>
                </a:r>
                <a:r>
                  <a:rPr lang="en-IN" altLang="en-US" sz="1135" kern="1200">
                    <a:solidFill>
                      <a:prstClr val="white">
                        <a:alpha val="80000"/>
                      </a:prstClr>
                    </a:solidFill>
                    <a:ea typeface="Arial" panose="020B0604020202020204" pitchFamily="34" charset="0"/>
                    <a:sym typeface="+mn-lt"/>
                  </a:rPr>
                  <a:t>clusters of neighborhoods in</a:t>
                </a:r>
                <a:r>
                  <a:rPr lang="en-US" altLang="zh-CN" sz="1135" kern="1200">
                    <a:solidFill>
                      <a:prstClr val="white">
                        <a:alpha val="80000"/>
                      </a:prstClr>
                    </a:solidFill>
                    <a:ea typeface="Arial" panose="020B0604020202020204" pitchFamily="34" charset="0"/>
                    <a:sym typeface="+mn-lt"/>
                  </a:rPr>
                  <a:t> </a:t>
                </a:r>
                <a:r>
                  <a:rPr lang="en-IN" altLang="en-US" sz="1135" kern="1200">
                    <a:solidFill>
                      <a:prstClr val="white">
                        <a:alpha val="80000"/>
                      </a:prstClr>
                    </a:solidFill>
                    <a:ea typeface="Arial" panose="020B0604020202020204" pitchFamily="34" charset="0"/>
                    <a:sym typeface="+mn-lt"/>
                  </a:rPr>
                  <a:t>Barnet </a:t>
                </a:r>
                <a:r>
                  <a:rPr lang="en-US" altLang="zh-CN" sz="1135" kern="1200">
                    <a:solidFill>
                      <a:prstClr val="white">
                        <a:alpha val="80000"/>
                      </a:prstClr>
                    </a:solidFill>
                    <a:ea typeface="Arial" panose="020B0604020202020204" pitchFamily="34" charset="0"/>
                    <a:sym typeface="+mn-lt"/>
                  </a:rPr>
                  <a:t>borough</a:t>
                </a:r>
                <a:r>
                  <a:rPr lang="en-IN" altLang="en-US" sz="1135" kern="1200">
                    <a:solidFill>
                      <a:prstClr val="white">
                        <a:alpha val="80000"/>
                      </a:prstClr>
                    </a:solidFill>
                    <a:ea typeface="Arial" panose="020B0604020202020204" pitchFamily="34" charset="0"/>
                    <a:sym typeface="+mn-lt"/>
                  </a:rPr>
                  <a:t>,</a:t>
                </a:r>
                <a:r>
                  <a:rPr lang="en-US" altLang="zh-CN" sz="1135" kern="1200">
                    <a:solidFill>
                      <a:prstClr val="white">
                        <a:alpha val="80000"/>
                      </a:prstClr>
                    </a:solidFill>
                    <a:ea typeface="Arial" panose="020B0604020202020204" pitchFamily="34" charset="0"/>
                    <a:sym typeface="+mn-lt"/>
                  </a:rPr>
                  <a:t> London</a:t>
                </a:r>
                <a:r>
                  <a:rPr lang="en-IN" altLang="en-US" sz="1135" kern="1200">
                    <a:solidFill>
                      <a:prstClr val="white">
                        <a:alpha val="80000"/>
                      </a:prstClr>
                    </a:solidFill>
                    <a:ea typeface="Arial" panose="020B0604020202020204" pitchFamily="34" charset="0"/>
                    <a:sym typeface="+mn-lt"/>
                  </a:rPr>
                  <a:t>.</a:t>
                </a:r>
                <a:endParaRPr lang="en-IN" altLang="en-US" sz="1135" kern="1200">
                  <a:solidFill>
                    <a:prstClr val="white">
                      <a:alpha val="80000"/>
                    </a:prstClr>
                  </a:solidFill>
                  <a:ea typeface="Arial" panose="020B0604020202020204" pitchFamily="34" charset="0"/>
                  <a:sym typeface="+mn-lt"/>
                </a:endParaRPr>
              </a:p>
            </p:txBody>
          </p:sp>
          <p:sp>
            <p:nvSpPr>
              <p:cNvPr id="12" name="椭圆 11"/>
              <p:cNvSpPr/>
              <p:nvPr/>
            </p:nvSpPr>
            <p:spPr>
              <a:xfrm>
                <a:off x="494336" y="3300655"/>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13" name="paper-airplane-symbol_52116"/>
              <p:cNvSpPr>
                <a:spLocks noChangeAspect="1"/>
              </p:cNvSpPr>
              <p:nvPr/>
            </p:nvSpPr>
            <p:spPr bwMode="auto">
              <a:xfrm>
                <a:off x="712770" y="3508280"/>
                <a:ext cx="334151" cy="355771"/>
              </a:xfrm>
              <a:custGeom>
                <a:avLst/>
                <a:gdLst>
                  <a:gd name="T0" fmla="*/ 352 w 391"/>
                  <a:gd name="T1" fmla="*/ 50 h 417"/>
                  <a:gd name="T2" fmla="*/ 281 w 391"/>
                  <a:gd name="T3" fmla="*/ 345 h 417"/>
                  <a:gd name="T4" fmla="*/ 165 w 391"/>
                  <a:gd name="T5" fmla="*/ 272 h 417"/>
                  <a:gd name="T6" fmla="*/ 295 w 391"/>
                  <a:gd name="T7" fmla="*/ 114 h 417"/>
                  <a:gd name="T8" fmla="*/ 113 w 391"/>
                  <a:gd name="T9" fmla="*/ 237 h 417"/>
                  <a:gd name="T10" fmla="*/ 54 w 391"/>
                  <a:gd name="T11" fmla="*/ 199 h 417"/>
                  <a:gd name="T12" fmla="*/ 352 w 391"/>
                  <a:gd name="T13" fmla="*/ 50 h 417"/>
                  <a:gd name="T14" fmla="*/ 391 w 391"/>
                  <a:gd name="T15" fmla="*/ 0 h 417"/>
                  <a:gd name="T16" fmla="*/ 0 w 391"/>
                  <a:gd name="T17" fmla="*/ 196 h 417"/>
                  <a:gd name="T18" fmla="*/ 109 w 391"/>
                  <a:gd name="T19" fmla="*/ 264 h 417"/>
                  <a:gd name="T20" fmla="*/ 159 w 391"/>
                  <a:gd name="T21" fmla="*/ 417 h 417"/>
                  <a:gd name="T22" fmla="*/ 223 w 391"/>
                  <a:gd name="T23" fmla="*/ 340 h 417"/>
                  <a:gd name="T24" fmla="*/ 298 w 391"/>
                  <a:gd name="T25" fmla="*/ 388 h 417"/>
                  <a:gd name="T26" fmla="*/ 391 w 391"/>
                  <a:gd name="T27" fmla="*/ 0 h 417"/>
                  <a:gd name="T28" fmla="*/ 391 w 391"/>
                  <a:gd name="T2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417">
                    <a:moveTo>
                      <a:pt x="352" y="50"/>
                    </a:moveTo>
                    <a:lnTo>
                      <a:pt x="281" y="345"/>
                    </a:lnTo>
                    <a:lnTo>
                      <a:pt x="165" y="272"/>
                    </a:lnTo>
                    <a:lnTo>
                      <a:pt x="295" y="114"/>
                    </a:lnTo>
                    <a:lnTo>
                      <a:pt x="113" y="237"/>
                    </a:lnTo>
                    <a:lnTo>
                      <a:pt x="54" y="199"/>
                    </a:lnTo>
                    <a:lnTo>
                      <a:pt x="352" y="50"/>
                    </a:lnTo>
                    <a:moveTo>
                      <a:pt x="391" y="0"/>
                    </a:moveTo>
                    <a:lnTo>
                      <a:pt x="0" y="196"/>
                    </a:lnTo>
                    <a:lnTo>
                      <a:pt x="109" y="264"/>
                    </a:lnTo>
                    <a:lnTo>
                      <a:pt x="159" y="417"/>
                    </a:lnTo>
                    <a:lnTo>
                      <a:pt x="223" y="340"/>
                    </a:lnTo>
                    <a:lnTo>
                      <a:pt x="298" y="388"/>
                    </a:lnTo>
                    <a:lnTo>
                      <a:pt x="391" y="0"/>
                    </a:lnTo>
                    <a:lnTo>
                      <a:pt x="391" y="0"/>
                    </a:lnTo>
                    <a:close/>
                  </a:path>
                </a:pathLst>
              </a:custGeom>
              <a:solidFill>
                <a:sysClr val="window" lastClr="FFFFFF"/>
              </a:solidFill>
              <a:ln>
                <a:noFill/>
              </a:ln>
            </p:spPr>
            <p:txBody>
              <a:bodyPr/>
              <a:lstStyle/>
              <a:p>
                <a:endParaRPr lang="zh-CN" altLang="en-US">
                  <a:ea typeface="Arial" panose="020B0604020202020204" pitchFamily="34" charset="0"/>
                  <a:sym typeface="+mn-lt"/>
                </a:endParaRPr>
              </a:p>
            </p:txBody>
          </p:sp>
        </p:grpSp>
        <p:grpSp>
          <p:nvGrpSpPr>
            <p:cNvPr id="15" name="组合 14"/>
            <p:cNvGrpSpPr/>
            <p:nvPr/>
          </p:nvGrpSpPr>
          <p:grpSpPr>
            <a:xfrm>
              <a:off x="494336" y="4060424"/>
              <a:ext cx="3935024" cy="771102"/>
              <a:chOff x="494336" y="3300573"/>
              <a:chExt cx="3935024" cy="771102"/>
            </a:xfrm>
          </p:grpSpPr>
          <p:sp>
            <p:nvSpPr>
              <p:cNvPr id="16" name="文本框 15"/>
              <p:cNvSpPr txBox="1"/>
              <p:nvPr/>
            </p:nvSpPr>
            <p:spPr>
              <a:xfrm>
                <a:off x="1333371" y="3300573"/>
                <a:ext cx="3095989" cy="593749"/>
              </a:xfrm>
              <a:prstGeom prst="rect">
                <a:avLst/>
              </a:prstGeom>
              <a:noFill/>
            </p:spPr>
            <p:txBody>
              <a:bodyPr wrap="square" rtlCol="0">
                <a:spAutoFit/>
              </a:bodyPr>
              <a:lstStyle/>
              <a:p>
                <a:pPr algn="l">
                  <a:lnSpc>
                    <a:spcPct val="150000"/>
                  </a:lnSpc>
                </a:pPr>
                <a:r>
                  <a:rPr lang="en-US" altLang="zh-CN" sz="1135">
                    <a:solidFill>
                      <a:schemeClr val="bg1"/>
                    </a:solidFill>
                    <a:ea typeface="Arial" panose="020B0604020202020204" pitchFamily="34" charset="0"/>
                    <a:sym typeface="+mn-lt"/>
                  </a:rPr>
                  <a:t>The neighborhoods are clustered into 5 clusters based on location and each cluster is marked in the borough map</a:t>
                </a:r>
                <a:endParaRPr lang="en-IN" altLang="en-US" sz="1135" kern="1200">
                  <a:solidFill>
                    <a:schemeClr val="bg1"/>
                  </a:solidFill>
                  <a:ea typeface="Arial" panose="020B0604020202020204" pitchFamily="34" charset="0"/>
                  <a:sym typeface="+mn-lt"/>
                </a:endParaRPr>
              </a:p>
            </p:txBody>
          </p:sp>
          <p:sp>
            <p:nvSpPr>
              <p:cNvPr id="17" name="椭圆 16"/>
              <p:cNvSpPr/>
              <p:nvPr/>
            </p:nvSpPr>
            <p:spPr>
              <a:xfrm>
                <a:off x="494336" y="3300655"/>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18" name="paper-airplane-symbol_52116"/>
              <p:cNvSpPr>
                <a:spLocks noChangeAspect="1"/>
              </p:cNvSpPr>
              <p:nvPr/>
            </p:nvSpPr>
            <p:spPr bwMode="auto">
              <a:xfrm>
                <a:off x="712770" y="3508280"/>
                <a:ext cx="334151" cy="355771"/>
              </a:xfrm>
              <a:custGeom>
                <a:avLst/>
                <a:gdLst>
                  <a:gd name="T0" fmla="*/ 352 w 391"/>
                  <a:gd name="T1" fmla="*/ 50 h 417"/>
                  <a:gd name="T2" fmla="*/ 281 w 391"/>
                  <a:gd name="T3" fmla="*/ 345 h 417"/>
                  <a:gd name="T4" fmla="*/ 165 w 391"/>
                  <a:gd name="T5" fmla="*/ 272 h 417"/>
                  <a:gd name="T6" fmla="*/ 295 w 391"/>
                  <a:gd name="T7" fmla="*/ 114 h 417"/>
                  <a:gd name="T8" fmla="*/ 113 w 391"/>
                  <a:gd name="T9" fmla="*/ 237 h 417"/>
                  <a:gd name="T10" fmla="*/ 54 w 391"/>
                  <a:gd name="T11" fmla="*/ 199 h 417"/>
                  <a:gd name="T12" fmla="*/ 352 w 391"/>
                  <a:gd name="T13" fmla="*/ 50 h 417"/>
                  <a:gd name="T14" fmla="*/ 391 w 391"/>
                  <a:gd name="T15" fmla="*/ 0 h 417"/>
                  <a:gd name="T16" fmla="*/ 0 w 391"/>
                  <a:gd name="T17" fmla="*/ 196 h 417"/>
                  <a:gd name="T18" fmla="*/ 109 w 391"/>
                  <a:gd name="T19" fmla="*/ 264 h 417"/>
                  <a:gd name="T20" fmla="*/ 159 w 391"/>
                  <a:gd name="T21" fmla="*/ 417 h 417"/>
                  <a:gd name="T22" fmla="*/ 223 w 391"/>
                  <a:gd name="T23" fmla="*/ 340 h 417"/>
                  <a:gd name="T24" fmla="*/ 298 w 391"/>
                  <a:gd name="T25" fmla="*/ 388 h 417"/>
                  <a:gd name="T26" fmla="*/ 391 w 391"/>
                  <a:gd name="T27" fmla="*/ 0 h 417"/>
                  <a:gd name="T28" fmla="*/ 391 w 391"/>
                  <a:gd name="T2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417">
                    <a:moveTo>
                      <a:pt x="352" y="50"/>
                    </a:moveTo>
                    <a:lnTo>
                      <a:pt x="281" y="345"/>
                    </a:lnTo>
                    <a:lnTo>
                      <a:pt x="165" y="272"/>
                    </a:lnTo>
                    <a:lnTo>
                      <a:pt x="295" y="114"/>
                    </a:lnTo>
                    <a:lnTo>
                      <a:pt x="113" y="237"/>
                    </a:lnTo>
                    <a:lnTo>
                      <a:pt x="54" y="199"/>
                    </a:lnTo>
                    <a:lnTo>
                      <a:pt x="352" y="50"/>
                    </a:lnTo>
                    <a:moveTo>
                      <a:pt x="391" y="0"/>
                    </a:moveTo>
                    <a:lnTo>
                      <a:pt x="0" y="196"/>
                    </a:lnTo>
                    <a:lnTo>
                      <a:pt x="109" y="264"/>
                    </a:lnTo>
                    <a:lnTo>
                      <a:pt x="159" y="417"/>
                    </a:lnTo>
                    <a:lnTo>
                      <a:pt x="223" y="340"/>
                    </a:lnTo>
                    <a:lnTo>
                      <a:pt x="298" y="388"/>
                    </a:lnTo>
                    <a:lnTo>
                      <a:pt x="391" y="0"/>
                    </a:lnTo>
                    <a:lnTo>
                      <a:pt x="391" y="0"/>
                    </a:lnTo>
                    <a:close/>
                  </a:path>
                </a:pathLst>
              </a:custGeom>
              <a:solidFill>
                <a:sysClr val="window" lastClr="FFFFFF"/>
              </a:solidFill>
              <a:ln>
                <a:noFill/>
              </a:ln>
            </p:spPr>
            <p:txBody>
              <a:bodyPr/>
              <a:lstStyle/>
              <a:p>
                <a:endParaRPr lang="zh-CN" altLang="en-US">
                  <a:ea typeface="Arial" panose="020B0604020202020204" pitchFamily="34" charset="0"/>
                  <a:sym typeface="+mn-lt"/>
                </a:endParaRPr>
              </a:p>
            </p:txBody>
          </p:sp>
        </p:grpSp>
        <p:grpSp>
          <p:nvGrpSpPr>
            <p:cNvPr id="19" name="组合 18"/>
            <p:cNvGrpSpPr/>
            <p:nvPr/>
          </p:nvGrpSpPr>
          <p:grpSpPr>
            <a:xfrm>
              <a:off x="494336" y="5071753"/>
              <a:ext cx="3935024" cy="771020"/>
              <a:chOff x="494336" y="3300655"/>
              <a:chExt cx="3935024" cy="771020"/>
            </a:xfrm>
          </p:grpSpPr>
          <p:sp>
            <p:nvSpPr>
              <p:cNvPr id="20" name="文本框 19"/>
              <p:cNvSpPr txBox="1"/>
              <p:nvPr/>
            </p:nvSpPr>
            <p:spPr>
              <a:xfrm>
                <a:off x="1333371" y="3454243"/>
                <a:ext cx="3095989" cy="354330"/>
              </a:xfrm>
              <a:prstGeom prst="rect">
                <a:avLst/>
              </a:prstGeom>
              <a:noFill/>
            </p:spPr>
            <p:txBody>
              <a:bodyPr wrap="square" rtlCol="0">
                <a:spAutoFit/>
              </a:bodyPr>
              <a:lstStyle/>
              <a:p>
                <a:pPr algn="l" defTabSz="864235" hangingPunct="1">
                  <a:lnSpc>
                    <a:spcPct val="150000"/>
                  </a:lnSpc>
                  <a:defRPr/>
                </a:pPr>
                <a:r>
                  <a:rPr lang="en-US" altLang="zh-CN" sz="1135" kern="1200">
                    <a:solidFill>
                      <a:prstClr val="white">
                        <a:alpha val="80000"/>
                      </a:prstClr>
                    </a:solidFill>
                    <a:ea typeface="Arial" panose="020B0604020202020204" pitchFamily="34" charset="0"/>
                    <a:sym typeface="+mn-lt"/>
                  </a:rPr>
                  <a:t>The </a:t>
                </a:r>
                <a:r>
                  <a:rPr lang="en-IN" altLang="en-US" sz="1135" kern="1200">
                    <a:solidFill>
                      <a:prstClr val="white">
                        <a:alpha val="80000"/>
                      </a:prstClr>
                    </a:solidFill>
                    <a:ea typeface="Arial" panose="020B0604020202020204" pitchFamily="34" charset="0"/>
                    <a:sym typeface="+mn-lt"/>
                  </a:rPr>
                  <a:t>clusters </a:t>
                </a:r>
                <a:r>
                  <a:rPr lang="en-US" altLang="zh-CN" sz="1135" kern="1200">
                    <a:solidFill>
                      <a:prstClr val="white">
                        <a:alpha val="80000"/>
                      </a:prstClr>
                    </a:solidFill>
                    <a:ea typeface="Arial" panose="020B0604020202020204" pitchFamily="34" charset="0"/>
                    <a:sym typeface="+mn-lt"/>
                  </a:rPr>
                  <a:t>are marked by markers.</a:t>
                </a:r>
                <a:endParaRPr lang="en-US" altLang="zh-CN" sz="1135" kern="1200">
                  <a:solidFill>
                    <a:prstClr val="white">
                      <a:alpha val="80000"/>
                    </a:prstClr>
                  </a:solidFill>
                  <a:ea typeface="Arial" panose="020B0604020202020204" pitchFamily="34" charset="0"/>
                  <a:sym typeface="+mn-lt"/>
                </a:endParaRPr>
              </a:p>
            </p:txBody>
          </p:sp>
          <p:sp>
            <p:nvSpPr>
              <p:cNvPr id="21" name="椭圆 20"/>
              <p:cNvSpPr/>
              <p:nvPr/>
            </p:nvSpPr>
            <p:spPr>
              <a:xfrm>
                <a:off x="494336" y="3300655"/>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22" name="paper-airplane-symbol_52116"/>
              <p:cNvSpPr>
                <a:spLocks noChangeAspect="1"/>
              </p:cNvSpPr>
              <p:nvPr/>
            </p:nvSpPr>
            <p:spPr bwMode="auto">
              <a:xfrm>
                <a:off x="712770" y="3508280"/>
                <a:ext cx="334151" cy="355771"/>
              </a:xfrm>
              <a:custGeom>
                <a:avLst/>
                <a:gdLst>
                  <a:gd name="T0" fmla="*/ 352 w 391"/>
                  <a:gd name="T1" fmla="*/ 50 h 417"/>
                  <a:gd name="T2" fmla="*/ 281 w 391"/>
                  <a:gd name="T3" fmla="*/ 345 h 417"/>
                  <a:gd name="T4" fmla="*/ 165 w 391"/>
                  <a:gd name="T5" fmla="*/ 272 h 417"/>
                  <a:gd name="T6" fmla="*/ 295 w 391"/>
                  <a:gd name="T7" fmla="*/ 114 h 417"/>
                  <a:gd name="T8" fmla="*/ 113 w 391"/>
                  <a:gd name="T9" fmla="*/ 237 h 417"/>
                  <a:gd name="T10" fmla="*/ 54 w 391"/>
                  <a:gd name="T11" fmla="*/ 199 h 417"/>
                  <a:gd name="T12" fmla="*/ 352 w 391"/>
                  <a:gd name="T13" fmla="*/ 50 h 417"/>
                  <a:gd name="T14" fmla="*/ 391 w 391"/>
                  <a:gd name="T15" fmla="*/ 0 h 417"/>
                  <a:gd name="T16" fmla="*/ 0 w 391"/>
                  <a:gd name="T17" fmla="*/ 196 h 417"/>
                  <a:gd name="T18" fmla="*/ 109 w 391"/>
                  <a:gd name="T19" fmla="*/ 264 h 417"/>
                  <a:gd name="T20" fmla="*/ 159 w 391"/>
                  <a:gd name="T21" fmla="*/ 417 h 417"/>
                  <a:gd name="T22" fmla="*/ 223 w 391"/>
                  <a:gd name="T23" fmla="*/ 340 h 417"/>
                  <a:gd name="T24" fmla="*/ 298 w 391"/>
                  <a:gd name="T25" fmla="*/ 388 h 417"/>
                  <a:gd name="T26" fmla="*/ 391 w 391"/>
                  <a:gd name="T27" fmla="*/ 0 h 417"/>
                  <a:gd name="T28" fmla="*/ 391 w 391"/>
                  <a:gd name="T2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417">
                    <a:moveTo>
                      <a:pt x="352" y="50"/>
                    </a:moveTo>
                    <a:lnTo>
                      <a:pt x="281" y="345"/>
                    </a:lnTo>
                    <a:lnTo>
                      <a:pt x="165" y="272"/>
                    </a:lnTo>
                    <a:lnTo>
                      <a:pt x="295" y="114"/>
                    </a:lnTo>
                    <a:lnTo>
                      <a:pt x="113" y="237"/>
                    </a:lnTo>
                    <a:lnTo>
                      <a:pt x="54" y="199"/>
                    </a:lnTo>
                    <a:lnTo>
                      <a:pt x="352" y="50"/>
                    </a:lnTo>
                    <a:moveTo>
                      <a:pt x="391" y="0"/>
                    </a:moveTo>
                    <a:lnTo>
                      <a:pt x="0" y="196"/>
                    </a:lnTo>
                    <a:lnTo>
                      <a:pt x="109" y="264"/>
                    </a:lnTo>
                    <a:lnTo>
                      <a:pt x="159" y="417"/>
                    </a:lnTo>
                    <a:lnTo>
                      <a:pt x="223" y="340"/>
                    </a:lnTo>
                    <a:lnTo>
                      <a:pt x="298" y="388"/>
                    </a:lnTo>
                    <a:lnTo>
                      <a:pt x="391" y="0"/>
                    </a:lnTo>
                    <a:lnTo>
                      <a:pt x="391" y="0"/>
                    </a:lnTo>
                    <a:close/>
                  </a:path>
                </a:pathLst>
              </a:custGeom>
              <a:solidFill>
                <a:sysClr val="window" lastClr="FFFFFF"/>
              </a:solidFill>
              <a:ln>
                <a:noFill/>
              </a:ln>
            </p:spPr>
            <p:txBody>
              <a:bodyPr/>
              <a:lstStyle/>
              <a:p>
                <a:endParaRPr lang="zh-CN" altLang="en-US">
                  <a:ea typeface="Arial" panose="020B0604020202020204" pitchFamily="34" charset="0"/>
                  <a:sym typeface="+mn-lt"/>
                </a:endParaRPr>
              </a:p>
            </p:txBody>
          </p:sp>
        </p:grpSp>
        <p:sp>
          <p:nvSpPr>
            <p:cNvPr id="27" name="文本框 26"/>
            <p:cNvSpPr txBox="1"/>
            <p:nvPr/>
          </p:nvSpPr>
          <p:spPr>
            <a:xfrm>
              <a:off x="391319" y="545552"/>
              <a:ext cx="4244340" cy="820420"/>
            </a:xfrm>
            <a:prstGeom prst="rect">
              <a:avLst/>
            </a:prstGeom>
            <a:noFill/>
          </p:spPr>
          <p:txBody>
            <a:bodyPr wrap="none" rtlCol="0">
              <a:spAutoFit/>
            </a:bodyPr>
            <a:lstStyle/>
            <a:p>
              <a:pPr algn="l" defTabSz="864235" hangingPunct="1">
                <a:defRPr/>
              </a:pPr>
              <a:r>
                <a:rPr lang="en-IN" altLang="en-US" sz="3025" b="1" kern="1200">
                  <a:solidFill>
                    <a:schemeClr val="accent1"/>
                  </a:solidFill>
                  <a:ea typeface="Arial" panose="020B0604020202020204" pitchFamily="34" charset="0"/>
                  <a:sym typeface="+mn-lt"/>
                </a:rPr>
                <a:t>CLUSTERING</a:t>
              </a:r>
              <a:endParaRPr lang="en-US" altLang="zh-CN" sz="3025" b="1" kern="1200">
                <a:solidFill>
                  <a:schemeClr val="accent1"/>
                </a:solidFill>
                <a:ea typeface="Arial" panose="020B0604020202020204" pitchFamily="34" charset="0"/>
                <a:sym typeface="+mn-lt"/>
              </a:endParaRPr>
            </a:p>
            <a:p>
              <a:pPr algn="l" defTabSz="864235" hangingPunct="1">
                <a:lnSpc>
                  <a:spcPct val="150000"/>
                </a:lnSpc>
                <a:defRPr/>
              </a:pPr>
              <a:r>
                <a:rPr lang="en-IN" sz="1135" kern="1200" spc="283">
                  <a:solidFill>
                    <a:prstClr val="white">
                      <a:lumMod val="50000"/>
                    </a:prstClr>
                  </a:solidFill>
                  <a:ea typeface="Arial" panose="020B0604020202020204" pitchFamily="34" charset="0"/>
                  <a:sym typeface="+mn-lt"/>
                </a:rPr>
                <a:t>NEIGHBORHOODS OF BARNET BOROUGH</a:t>
              </a:r>
              <a:endParaRPr lang="en-IN" sz="1135" kern="1200" spc="283">
                <a:solidFill>
                  <a:prstClr val="white">
                    <a:lumMod val="50000"/>
                  </a:prstClr>
                </a:solidFill>
                <a:ea typeface="Arial" panose="020B0604020202020204" pitchFamily="34" charset="0"/>
                <a:sym typeface="+mn-lt"/>
              </a:endParaRPr>
            </a:p>
          </p:txBody>
        </p:sp>
      </p:grpSp>
      <p:pic>
        <p:nvPicPr>
          <p:cNvPr id="2" name="Picture 17" descr="Barnet_neighborhood"/>
          <p:cNvPicPr>
            <a:picLocks noChangeAspect="1"/>
          </p:cNvPicPr>
          <p:nvPr/>
        </p:nvPicPr>
        <p:blipFill>
          <a:blip r:embed="rId1"/>
          <a:stretch>
            <a:fillRect/>
          </a:stretch>
        </p:blipFill>
        <p:spPr>
          <a:xfrm>
            <a:off x="4787900" y="0"/>
            <a:ext cx="6731000" cy="6480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 y="-1"/>
            <a:ext cx="11520311" cy="6480175"/>
          </a:xfrm>
          <a:prstGeom prst="rect">
            <a:avLst/>
          </a:prstGeom>
          <a:blipFill>
            <a:blip r:embed="rId1"/>
            <a:stretch>
              <a:fillRect t="-16699" b="-16634"/>
            </a:stretch>
          </a:blip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latin typeface="+mn-lt"/>
              <a:ea typeface="Arial" panose="020B0604020202020204" pitchFamily="34" charset="0"/>
              <a:cs typeface="+mn-cs"/>
              <a:sym typeface="Arial" panose="020B0604020202020204" pitchFamily="34" charset="0"/>
            </a:endParaRPr>
          </a:p>
        </p:txBody>
      </p:sp>
      <p:sp>
        <p:nvSpPr>
          <p:cNvPr id="6" name="矩形 5"/>
          <p:cNvSpPr/>
          <p:nvPr/>
        </p:nvSpPr>
        <p:spPr>
          <a:xfrm>
            <a:off x="89" y="-1"/>
            <a:ext cx="11520311" cy="6480175"/>
          </a:xfrm>
          <a:prstGeom prst="rect">
            <a:avLst/>
          </a:prstGeom>
          <a:solidFill>
            <a:sysClr val="windowText" lastClr="000000">
              <a:alpha val="80000"/>
            </a:sysClr>
          </a:solidFill>
          <a:ln w="12700" cap="flat">
            <a:noFill/>
            <a:miter lim="400000"/>
          </a:ln>
          <a:effectLst/>
          <a:sp3d/>
        </p:spPr>
        <p:txBody>
          <a:bodyPr rot="0" spcFirstLastPara="1" vertOverflow="overflow" horzOverflow="overflow" vert="horz" wrap="square" lIns="33751" tIns="33751" rIns="33751" bIns="33751" numCol="1" spcCol="38100" rtlCol="0" anchor="ctr">
            <a:noAutofit/>
          </a:bodyPr>
          <a:lstStyle/>
          <a:p>
            <a:pPr defTabSz="387985" hangingPunct="1">
              <a:defRPr/>
            </a:pPr>
            <a:endParaRPr lang="zh-CN" altLang="en-US" sz="850">
              <a:solidFill>
                <a:srgbClr val="FFFFFF"/>
              </a:solidFill>
              <a:ea typeface="Arial" panose="020B0604020202020204" pitchFamily="34" charset="0"/>
              <a:sym typeface="+mn-lt"/>
            </a:endParaRPr>
          </a:p>
        </p:txBody>
      </p:sp>
      <p:sp>
        <p:nvSpPr>
          <p:cNvPr id="17" name="矩形 16"/>
          <p:cNvSpPr/>
          <p:nvPr/>
        </p:nvSpPr>
        <p:spPr>
          <a:xfrm>
            <a:off x="3893185" y="3778885"/>
            <a:ext cx="3935730" cy="52197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IN" altLang="zh-CN" sz="2800" b="1" i="0" u="none" strike="noStrike" kern="1200" cap="none" spc="0" normalizeH="0" baseline="0" noProof="0">
                <a:ln>
                  <a:noFill/>
                </a:ln>
                <a:solidFill>
                  <a:schemeClr val="accent1"/>
                </a:solidFill>
                <a:effectLst/>
                <a:uLnTx/>
                <a:uFillTx/>
                <a:ea typeface="Arial" panose="020B0604020202020204" pitchFamily="34" charset="0"/>
                <a:sym typeface="+mn-lt"/>
              </a:rPr>
              <a:t>CONCLUSION</a:t>
            </a:r>
            <a:endParaRPr kumimoji="0" lang="en-IN" altLang="zh-CN" sz="2800" b="1"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8" name="矩形 17"/>
          <p:cNvSpPr/>
          <p:nvPr/>
        </p:nvSpPr>
        <p:spPr>
          <a:xfrm>
            <a:off x="1005002" y="4352611"/>
            <a:ext cx="9510484" cy="92202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bg1">
                    <a:alpha val="70000"/>
                  </a:schemeClr>
                </a:solidFill>
                <a:effectLst/>
                <a:uLnTx/>
                <a:uFillTx/>
                <a:ea typeface="Arial" panose="020B0604020202020204" pitchFamily="34" charset="0"/>
                <a:sym typeface="+mn-lt"/>
              </a:rPr>
              <a:t>Based on the analysis performed on various Boroughs and their Neighborhoods in London, We can recommend that Mill Hill, Hampstead Garden Suburb, Friern Barnet, Finchley, Colindale and The Burroughs are the best Neighborhoods in Barnet Borough to open the restaurant</a:t>
            </a:r>
            <a:r>
              <a:rPr kumimoji="0" lang="en-IN" altLang="en-US" sz="1200" b="0" i="0" u="none" strike="noStrike" kern="1200" cap="none" spc="0" normalizeH="0" baseline="0" noProof="0">
                <a:ln>
                  <a:noFill/>
                </a:ln>
                <a:solidFill>
                  <a:schemeClr val="bg1">
                    <a:alpha val="70000"/>
                  </a:schemeClr>
                </a:solidFill>
                <a:effectLst/>
                <a:uLnTx/>
                <a:uFillTx/>
                <a:ea typeface="Arial" panose="020B0604020202020204" pitchFamily="34" charset="0"/>
                <a:sym typeface="+mn-lt"/>
              </a:rPr>
              <a:t>.</a:t>
            </a:r>
            <a:endParaRPr kumimoji="0" lang="en-IN" altLang="en-US" sz="1200" b="0" i="0" u="none" strike="noStrike" kern="1200" cap="none" spc="0" normalizeH="0" baseline="0" noProof="0">
              <a:ln>
                <a:noFill/>
              </a:ln>
              <a:solidFill>
                <a:schemeClr val="bg1">
                  <a:alpha val="70000"/>
                </a:schemeClr>
              </a:solidFill>
              <a:effectLst/>
              <a:uLnTx/>
              <a:uFillTx/>
              <a:ea typeface="Arial" panose="020B0604020202020204" pitchFamily="34" charset="0"/>
              <a:sym typeface="+mn-lt"/>
            </a:endParaRPr>
          </a:p>
        </p:txBody>
      </p:sp>
      <p:grpSp>
        <p:nvGrpSpPr>
          <p:cNvPr id="19" name="组合 18"/>
          <p:cNvGrpSpPr/>
          <p:nvPr/>
        </p:nvGrpSpPr>
        <p:grpSpPr>
          <a:xfrm>
            <a:off x="4860244" y="3253845"/>
            <a:ext cx="1800000" cy="432000"/>
            <a:chOff x="5196000" y="3811351"/>
            <a:chExt cx="1800000" cy="432000"/>
          </a:xfrm>
        </p:grpSpPr>
        <p:sp>
          <p:nvSpPr>
            <p:cNvPr id="21" name="矩形 20"/>
            <p:cNvSpPr/>
            <p:nvPr/>
          </p:nvSpPr>
          <p:spPr>
            <a:xfrm>
              <a:off x="5196000" y="3827296"/>
              <a:ext cx="1800000" cy="400110"/>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chemeClr val="accent1"/>
                  </a:solidFill>
                  <a:effectLst/>
                  <a:uLnTx/>
                  <a:uFillTx/>
                  <a:ea typeface="Arial" panose="020B0604020202020204" pitchFamily="34" charset="0"/>
                  <a:sym typeface="+mn-lt"/>
                </a:rPr>
                <a:t>PART 04</a:t>
              </a:r>
              <a:endParaRPr kumimoji="0" lang="zh-CN" altLang="en-US" sz="20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22"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cxnSp>
        <p:nvCxnSpPr>
          <p:cNvPr id="20" name="直接连接符 19"/>
          <p:cNvCxnSpPr/>
          <p:nvPr/>
        </p:nvCxnSpPr>
        <p:spPr>
          <a:xfrm>
            <a:off x="1080244" y="4348897"/>
            <a:ext cx="9360000" cy="0"/>
          </a:xfrm>
          <a:prstGeom prst="line">
            <a:avLst/>
          </a:prstGeom>
          <a:noFill/>
          <a:ln w="6350" cap="flat" cmpd="sng" algn="ctr">
            <a:solidFill>
              <a:srgbClr val="003C48">
                <a:alpha val="50000"/>
              </a:srgbClr>
            </a:solidFill>
            <a:prstDash val="solid"/>
            <a:miter lim="800000"/>
          </a:ln>
          <a:effectLst/>
        </p:spPr>
      </p:cxnSp>
      <p:grpSp>
        <p:nvGrpSpPr>
          <p:cNvPr id="13" name="组合 12"/>
          <p:cNvGrpSpPr/>
          <p:nvPr/>
        </p:nvGrpSpPr>
        <p:grpSpPr>
          <a:xfrm>
            <a:off x="4972923" y="1448986"/>
            <a:ext cx="1574642" cy="1700614"/>
            <a:chOff x="3114842" y="2045292"/>
            <a:chExt cx="562483" cy="607482"/>
          </a:xfrm>
        </p:grpSpPr>
        <p:sp>
          <p:nvSpPr>
            <p:cNvPr id="14" name="任意多边形: 形状 13"/>
            <p:cNvSpPr/>
            <p:nvPr/>
          </p:nvSpPr>
          <p:spPr>
            <a:xfrm>
              <a:off x="3114842" y="2382782"/>
              <a:ext cx="562483" cy="269992"/>
            </a:xfrm>
            <a:custGeom>
              <a:avLst/>
              <a:gdLst>
                <a:gd name="connsiteX0" fmla="*/ 78750 w 562500"/>
                <a:gd name="connsiteY0" fmla="*/ 78750 h 270000"/>
                <a:gd name="connsiteX1" fmla="*/ 78750 w 562500"/>
                <a:gd name="connsiteY1" fmla="*/ 146250 h 270000"/>
                <a:gd name="connsiteX2" fmla="*/ 123750 w 562500"/>
                <a:gd name="connsiteY2" fmla="*/ 191250 h 270000"/>
                <a:gd name="connsiteX3" fmla="*/ 438750 w 562500"/>
                <a:gd name="connsiteY3" fmla="*/ 191250 h 270000"/>
                <a:gd name="connsiteX4" fmla="*/ 483750 w 562500"/>
                <a:gd name="connsiteY4" fmla="*/ 146250 h 270000"/>
                <a:gd name="connsiteX5" fmla="*/ 483750 w 562500"/>
                <a:gd name="connsiteY5" fmla="*/ 78750 h 27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500" h="270000">
                  <a:moveTo>
                    <a:pt x="78750" y="78750"/>
                  </a:moveTo>
                  <a:lnTo>
                    <a:pt x="78750" y="146250"/>
                  </a:lnTo>
                  <a:cubicBezTo>
                    <a:pt x="78750" y="171103"/>
                    <a:pt x="98897" y="191250"/>
                    <a:pt x="123750" y="191250"/>
                  </a:cubicBezTo>
                  <a:lnTo>
                    <a:pt x="438750" y="191250"/>
                  </a:lnTo>
                  <a:cubicBezTo>
                    <a:pt x="463603" y="191250"/>
                    <a:pt x="483750" y="171103"/>
                    <a:pt x="483750" y="146250"/>
                  </a:cubicBezTo>
                  <a:lnTo>
                    <a:pt x="483750" y="78750"/>
                  </a:lnTo>
                </a:path>
              </a:pathLst>
            </a:custGeom>
            <a:noFill/>
            <a:ln w="57150" cap="rnd">
              <a:solidFill>
                <a:schemeClr val="accent1"/>
              </a:solidFill>
              <a:prstDash val="solid"/>
              <a:round/>
            </a:ln>
          </p:spPr>
          <p:txBody>
            <a:bodyPr rtlCol="0" anchor="ctr"/>
            <a:lstStyle/>
            <a:p>
              <a:pPr algn="l" defTabSz="914400" hangingPunct="1"/>
              <a:endParaRPr lang="zh-CN" altLang="en-US" sz="1800" kern="1200">
                <a:solidFill>
                  <a:prstClr val="black"/>
                </a:solidFill>
                <a:latin typeface="Arial" panose="020B0604020202020204" pitchFamily="34" charset="0"/>
                <a:ea typeface="Arial" panose="020B0604020202020204" pitchFamily="34" charset="0"/>
                <a:sym typeface="Arial" panose="020B0604020202020204" pitchFamily="34" charset="0"/>
              </a:endParaRPr>
            </a:p>
          </p:txBody>
        </p:sp>
        <p:sp>
          <p:nvSpPr>
            <p:cNvPr id="15" name="任意多边形: 形状 14"/>
            <p:cNvSpPr/>
            <p:nvPr/>
          </p:nvSpPr>
          <p:spPr>
            <a:xfrm>
              <a:off x="3227338" y="2270286"/>
              <a:ext cx="337490" cy="247492"/>
            </a:xfrm>
            <a:custGeom>
              <a:avLst/>
              <a:gdLst>
                <a:gd name="connsiteX0" fmla="*/ 78750 w 337500"/>
                <a:gd name="connsiteY0" fmla="*/ 78750 h 247500"/>
                <a:gd name="connsiteX1" fmla="*/ 168750 w 337500"/>
                <a:gd name="connsiteY1" fmla="*/ 168750 h 247500"/>
                <a:gd name="connsiteX2" fmla="*/ 258750 w 337500"/>
                <a:gd name="connsiteY2" fmla="*/ 78750 h 247500"/>
              </a:gdLst>
              <a:ahLst/>
              <a:cxnLst>
                <a:cxn ang="0">
                  <a:pos x="connsiteX0" y="connsiteY0"/>
                </a:cxn>
                <a:cxn ang="0">
                  <a:pos x="connsiteX1" y="connsiteY1"/>
                </a:cxn>
                <a:cxn ang="0">
                  <a:pos x="connsiteX2" y="connsiteY2"/>
                </a:cxn>
              </a:cxnLst>
              <a:rect l="l" t="t" r="r" b="b"/>
              <a:pathLst>
                <a:path w="337500" h="247500">
                  <a:moveTo>
                    <a:pt x="78750" y="78750"/>
                  </a:moveTo>
                  <a:lnTo>
                    <a:pt x="168750" y="168750"/>
                  </a:lnTo>
                  <a:lnTo>
                    <a:pt x="258750" y="78750"/>
                  </a:lnTo>
                </a:path>
              </a:pathLst>
            </a:custGeom>
            <a:noFill/>
            <a:ln w="57150" cap="rnd">
              <a:solidFill>
                <a:schemeClr val="accent1"/>
              </a:solidFill>
              <a:prstDash val="solid"/>
              <a:round/>
            </a:ln>
          </p:spPr>
          <p:txBody>
            <a:bodyPr rtlCol="0" anchor="ctr"/>
            <a:lstStyle/>
            <a:p>
              <a:pPr algn="l" defTabSz="914400" hangingPunct="1"/>
              <a:endParaRPr lang="zh-CN" altLang="en-US" sz="1800" kern="1200">
                <a:solidFill>
                  <a:prstClr val="black"/>
                </a:solidFill>
                <a:latin typeface="Arial" panose="020B0604020202020204" pitchFamily="34" charset="0"/>
                <a:ea typeface="Arial" panose="020B0604020202020204" pitchFamily="34" charset="0"/>
                <a:sym typeface="Arial" panose="020B0604020202020204" pitchFamily="34" charset="0"/>
              </a:endParaRPr>
            </a:p>
          </p:txBody>
        </p:sp>
        <p:sp>
          <p:nvSpPr>
            <p:cNvPr id="16" name="任意多边形: 形状 15"/>
            <p:cNvSpPr/>
            <p:nvPr/>
          </p:nvSpPr>
          <p:spPr>
            <a:xfrm>
              <a:off x="3317335" y="2045292"/>
              <a:ext cx="157496" cy="472486"/>
            </a:xfrm>
            <a:custGeom>
              <a:avLst/>
              <a:gdLst>
                <a:gd name="connsiteX0" fmla="*/ 78750 w 157500"/>
                <a:gd name="connsiteY0" fmla="*/ 78750 h 472500"/>
                <a:gd name="connsiteX1" fmla="*/ 78750 w 157500"/>
                <a:gd name="connsiteY1" fmla="*/ 393750 h 472500"/>
              </a:gdLst>
              <a:ahLst/>
              <a:cxnLst>
                <a:cxn ang="0">
                  <a:pos x="connsiteX0" y="connsiteY0"/>
                </a:cxn>
                <a:cxn ang="0">
                  <a:pos x="connsiteX1" y="connsiteY1"/>
                </a:cxn>
              </a:cxnLst>
              <a:rect l="l" t="t" r="r" b="b"/>
              <a:pathLst>
                <a:path w="157500" h="472500">
                  <a:moveTo>
                    <a:pt x="78750" y="78750"/>
                  </a:moveTo>
                  <a:lnTo>
                    <a:pt x="78750" y="393750"/>
                  </a:lnTo>
                </a:path>
              </a:pathLst>
            </a:custGeom>
            <a:noFill/>
            <a:ln w="57150" cap="rnd">
              <a:solidFill>
                <a:schemeClr val="accent1"/>
              </a:solidFill>
              <a:prstDash val="solid"/>
              <a:round/>
            </a:ln>
          </p:spPr>
          <p:txBody>
            <a:bodyPr rtlCol="0" anchor="ctr"/>
            <a:lstStyle/>
            <a:p>
              <a:pPr algn="l" defTabSz="914400" hangingPunct="1"/>
              <a:endParaRPr lang="zh-CN" altLang="en-US" sz="1800" kern="1200">
                <a:solidFill>
                  <a:prstClr val="black"/>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 y="1"/>
            <a:ext cx="11520311" cy="6480172"/>
          </a:xfrm>
          <a:prstGeom prst="rect">
            <a:avLst/>
          </a:prstGeom>
          <a:blipFill>
            <a:blip r:embed="rId1"/>
            <a:stretch>
              <a:fillRect t="-9277" b="-9242"/>
            </a:stretch>
          </a:blip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ea typeface="Arial" panose="020B0604020202020204" pitchFamily="34" charset="0"/>
              <a:cs typeface="+mn-cs"/>
              <a:sym typeface="+mn-lt"/>
            </a:endParaRPr>
          </a:p>
        </p:txBody>
      </p:sp>
      <p:sp>
        <p:nvSpPr>
          <p:cNvPr id="15" name="矩形 14"/>
          <p:cNvSpPr/>
          <p:nvPr/>
        </p:nvSpPr>
        <p:spPr>
          <a:xfrm>
            <a:off x="-20866" y="0"/>
            <a:ext cx="11520311" cy="6480175"/>
          </a:xfrm>
          <a:prstGeom prst="rect">
            <a:avLst/>
          </a:prstGeom>
          <a:gradFill>
            <a:gsLst>
              <a:gs pos="0">
                <a:schemeClr val="tx1"/>
              </a:gs>
              <a:gs pos="100000">
                <a:schemeClr val="tx1">
                  <a:alpha val="50000"/>
                </a:schemeClr>
              </a:gs>
            </a:gsLst>
            <a:lin ang="5400000" scaled="1"/>
          </a:grad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3751" tIns="33751" rIns="33751" bIns="33751" numCol="1" spcCol="38100" rtlCol="0" fromWordArt="0" anchor="ctr" anchorCtr="0" forceAA="0" compatLnSpc="1">
            <a:noAutofit/>
          </a:bodyPr>
          <a:lstStyle/>
          <a:p>
            <a:pPr>
              <a:lnSpc>
                <a:spcPct val="120000"/>
              </a:lnSpc>
            </a:pPr>
            <a:endParaRPr lang="zh-CN" altLang="en-US" sz="1115">
              <a:solidFill>
                <a:srgbClr val="FFFFFF"/>
              </a:solidFill>
              <a:ea typeface="Arial" panose="020B0604020202020204" pitchFamily="34" charset="0"/>
              <a:sym typeface="+mn-lt"/>
            </a:endParaRPr>
          </a:p>
        </p:txBody>
      </p:sp>
      <p:sp>
        <p:nvSpPr>
          <p:cNvPr id="2" name="椭圆 11"/>
          <p:cNvSpPr/>
          <p:nvPr/>
        </p:nvSpPr>
        <p:spPr>
          <a:xfrm>
            <a:off x="481001" y="1631304"/>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4" name="椭圆 11"/>
          <p:cNvSpPr/>
          <p:nvPr/>
        </p:nvSpPr>
        <p:spPr>
          <a:xfrm>
            <a:off x="494336" y="3049259"/>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5" name="椭圆 11"/>
          <p:cNvSpPr/>
          <p:nvPr/>
        </p:nvSpPr>
        <p:spPr>
          <a:xfrm>
            <a:off x="494336" y="4692004"/>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6" name="椭圆 11"/>
          <p:cNvSpPr/>
          <p:nvPr/>
        </p:nvSpPr>
        <p:spPr>
          <a:xfrm>
            <a:off x="6385866" y="1630669"/>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7" name="椭圆 11"/>
          <p:cNvSpPr/>
          <p:nvPr/>
        </p:nvSpPr>
        <p:spPr>
          <a:xfrm>
            <a:off x="6385866" y="3049259"/>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nvGrpSpPr>
          <p:cNvPr id="19" name="组合 18"/>
          <p:cNvGrpSpPr/>
          <p:nvPr/>
        </p:nvGrpSpPr>
        <p:grpSpPr>
          <a:xfrm>
            <a:off x="1607139" y="1800965"/>
            <a:ext cx="1800000" cy="432000"/>
            <a:chOff x="5196000" y="3811351"/>
            <a:chExt cx="1800000" cy="432000"/>
          </a:xfrm>
        </p:grpSpPr>
        <p:sp>
          <p:nvSpPr>
            <p:cNvPr id="21" name="矩形 20"/>
            <p:cNvSpPr/>
            <p:nvPr/>
          </p:nvSpPr>
          <p:spPr>
            <a:xfrm>
              <a:off x="5196000" y="3827296"/>
              <a:ext cx="1800000" cy="398780"/>
            </a:xfrm>
            <a:prstGeom prst="rect">
              <a:avLst/>
            </a:prstGeom>
            <a:ln>
              <a:noFill/>
            </a:ln>
          </p:spPr>
          <p:txBody>
            <a:bodyPr wrap="square">
              <a:spAutoFit/>
            </a:bodyPr>
            <a:p>
              <a:pPr marL="0" marR="0" lvl="0" indent="0" defTabSz="914400" eaLnBrk="1" fontAlgn="auto" latinLnBrk="0" hangingPunct="1">
                <a:lnSpc>
                  <a:spcPct val="100000"/>
                </a:lnSpc>
                <a:spcBef>
                  <a:spcPts val="0"/>
                </a:spcBef>
                <a:spcAft>
                  <a:spcPts val="0"/>
                </a:spcAft>
                <a:buClrTx/>
                <a:buSzTx/>
                <a:buFontTx/>
                <a:buNone/>
                <a:defRPr/>
              </a:pPr>
              <a:r>
                <a:rPr kumimoji="0" lang="en-IN" altLang="zh-CN" sz="2000" b="0" i="0" u="none" strike="noStrike" kern="1200" cap="none" spc="0" normalizeH="0" baseline="0" noProof="0">
                  <a:ln>
                    <a:noFill/>
                  </a:ln>
                  <a:solidFill>
                    <a:schemeClr val="accent1"/>
                  </a:solidFill>
                  <a:effectLst/>
                  <a:uLnTx/>
                  <a:uFillTx/>
                  <a:ea typeface="Arial" panose="020B0604020202020204" pitchFamily="34" charset="0"/>
                  <a:sym typeface="+mn-lt"/>
                </a:rPr>
                <a:t>MILL HILL</a:t>
              </a:r>
              <a:endParaRPr kumimoji="0" lang="en-IN" altLang="zh-CN" sz="20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22"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grpSp>
        <p:nvGrpSpPr>
          <p:cNvPr id="8" name="组合 18"/>
          <p:cNvGrpSpPr/>
          <p:nvPr/>
        </p:nvGrpSpPr>
        <p:grpSpPr>
          <a:xfrm>
            <a:off x="1607185" y="3218815"/>
            <a:ext cx="3923665" cy="431812"/>
            <a:chOff x="5196000" y="3811351"/>
            <a:chExt cx="1800000" cy="432000"/>
          </a:xfrm>
        </p:grpSpPr>
        <p:sp>
          <p:nvSpPr>
            <p:cNvPr id="9" name="矩形 20"/>
            <p:cNvSpPr/>
            <p:nvPr/>
          </p:nvSpPr>
          <p:spPr>
            <a:xfrm>
              <a:off x="5196000" y="3827296"/>
              <a:ext cx="1800000" cy="368461"/>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IN" altLang="zh-CN" sz="1800" b="0" i="0" u="none" strike="noStrike" kern="1200" cap="none" spc="0" normalizeH="0" baseline="0" noProof="0">
                  <a:ln>
                    <a:noFill/>
                  </a:ln>
                  <a:solidFill>
                    <a:schemeClr val="accent1"/>
                  </a:solidFill>
                  <a:effectLst/>
                  <a:uLnTx/>
                  <a:uFillTx/>
                  <a:ea typeface="Arial" panose="020B0604020202020204" pitchFamily="34" charset="0"/>
                  <a:sym typeface="+mn-lt"/>
                </a:rPr>
                <a:t>HAMPSTEAD GARDEN SUBURB</a:t>
              </a:r>
              <a:endParaRPr kumimoji="0" lang="en-IN" altLang="zh-CN" sz="18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0"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grpSp>
        <p:nvGrpSpPr>
          <p:cNvPr id="11" name="组合 18"/>
          <p:cNvGrpSpPr/>
          <p:nvPr/>
        </p:nvGrpSpPr>
        <p:grpSpPr>
          <a:xfrm>
            <a:off x="1607185" y="4861560"/>
            <a:ext cx="2433955" cy="431918"/>
            <a:chOff x="5196000" y="3811351"/>
            <a:chExt cx="1800000" cy="432000"/>
          </a:xfrm>
        </p:grpSpPr>
        <p:sp>
          <p:nvSpPr>
            <p:cNvPr id="13" name="矩形 20"/>
            <p:cNvSpPr/>
            <p:nvPr/>
          </p:nvSpPr>
          <p:spPr>
            <a:xfrm>
              <a:off x="5196000" y="3827296"/>
              <a:ext cx="1800000" cy="398856"/>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IN" altLang="zh-CN" sz="2000" b="0" i="0" u="none" strike="noStrike" kern="1200" cap="none" spc="0" normalizeH="0" baseline="0" noProof="0">
                  <a:ln>
                    <a:noFill/>
                  </a:ln>
                  <a:solidFill>
                    <a:schemeClr val="accent1"/>
                  </a:solidFill>
                  <a:effectLst/>
                  <a:uLnTx/>
                  <a:uFillTx/>
                  <a:ea typeface="Arial" panose="020B0604020202020204" pitchFamily="34" charset="0"/>
                  <a:sym typeface="+mn-lt"/>
                </a:rPr>
                <a:t>FRIERN BARNET</a:t>
              </a:r>
              <a:endParaRPr kumimoji="0" lang="en-IN" altLang="zh-CN" sz="20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4"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grpSp>
        <p:nvGrpSpPr>
          <p:cNvPr id="16" name="组合 18"/>
          <p:cNvGrpSpPr/>
          <p:nvPr/>
        </p:nvGrpSpPr>
        <p:grpSpPr>
          <a:xfrm>
            <a:off x="7640909" y="1816840"/>
            <a:ext cx="1800000" cy="432000"/>
            <a:chOff x="5196000" y="3811351"/>
            <a:chExt cx="1800000" cy="432000"/>
          </a:xfrm>
        </p:grpSpPr>
        <p:sp>
          <p:nvSpPr>
            <p:cNvPr id="17" name="矩形 20"/>
            <p:cNvSpPr/>
            <p:nvPr/>
          </p:nvSpPr>
          <p:spPr>
            <a:xfrm>
              <a:off x="5196000" y="3827296"/>
              <a:ext cx="1800000" cy="398780"/>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IN" altLang="zh-CN" sz="2000" b="0" i="0" u="none" strike="noStrike" kern="1200" cap="none" spc="0" normalizeH="0" baseline="0" noProof="0">
                  <a:ln>
                    <a:noFill/>
                  </a:ln>
                  <a:solidFill>
                    <a:schemeClr val="accent1"/>
                  </a:solidFill>
                  <a:effectLst/>
                  <a:uLnTx/>
                  <a:uFillTx/>
                  <a:ea typeface="Arial" panose="020B0604020202020204" pitchFamily="34" charset="0"/>
                  <a:sym typeface="+mn-lt"/>
                </a:rPr>
                <a:t>FINCHLEY</a:t>
              </a:r>
              <a:endParaRPr kumimoji="0" lang="en-IN" altLang="zh-CN" sz="20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8"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grpSp>
        <p:nvGrpSpPr>
          <p:cNvPr id="20" name="组合 18"/>
          <p:cNvGrpSpPr/>
          <p:nvPr/>
        </p:nvGrpSpPr>
        <p:grpSpPr>
          <a:xfrm>
            <a:off x="7640909" y="3171295"/>
            <a:ext cx="1800000" cy="432000"/>
            <a:chOff x="5196000" y="3811351"/>
            <a:chExt cx="1800000" cy="432000"/>
          </a:xfrm>
        </p:grpSpPr>
        <p:sp>
          <p:nvSpPr>
            <p:cNvPr id="23" name="矩形 20"/>
            <p:cNvSpPr/>
            <p:nvPr/>
          </p:nvSpPr>
          <p:spPr>
            <a:xfrm>
              <a:off x="5196000" y="3827296"/>
              <a:ext cx="1800000" cy="398780"/>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IN" altLang="zh-CN" sz="2000" b="0" i="0" u="none" strike="noStrike" kern="1200" cap="none" spc="0" normalizeH="0" baseline="0" noProof="0">
                  <a:ln>
                    <a:noFill/>
                  </a:ln>
                  <a:solidFill>
                    <a:schemeClr val="accent1"/>
                  </a:solidFill>
                  <a:effectLst/>
                  <a:uLnTx/>
                  <a:uFillTx/>
                  <a:ea typeface="Arial" panose="020B0604020202020204" pitchFamily="34" charset="0"/>
                  <a:sym typeface="+mn-lt"/>
                </a:rPr>
                <a:t>COLINDALE</a:t>
              </a:r>
              <a:endParaRPr kumimoji="0" lang="en-IN" altLang="zh-CN" sz="20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24"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sp>
        <p:nvSpPr>
          <p:cNvPr id="25" name="椭圆 11"/>
          <p:cNvSpPr/>
          <p:nvPr/>
        </p:nvSpPr>
        <p:spPr>
          <a:xfrm>
            <a:off x="6385866" y="4691369"/>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nvGrpSpPr>
          <p:cNvPr id="26" name="组合 18"/>
          <p:cNvGrpSpPr/>
          <p:nvPr/>
        </p:nvGrpSpPr>
        <p:grpSpPr>
          <a:xfrm>
            <a:off x="7640955" y="4844415"/>
            <a:ext cx="2311400" cy="431910"/>
            <a:chOff x="5196000" y="3811351"/>
            <a:chExt cx="1800000" cy="432000"/>
          </a:xfrm>
        </p:grpSpPr>
        <p:sp>
          <p:nvSpPr>
            <p:cNvPr id="27" name="矩形 20"/>
            <p:cNvSpPr/>
            <p:nvPr/>
          </p:nvSpPr>
          <p:spPr>
            <a:xfrm>
              <a:off x="5196000" y="3827296"/>
              <a:ext cx="1800000" cy="368377"/>
            </a:xfrm>
            <a:prstGeom prst="rect">
              <a:avLst/>
            </a:prstGeom>
            <a:ln>
              <a:noFill/>
            </a:ln>
          </p:spPr>
          <p:txBody>
            <a:bodyPr wrap="square">
              <a:spAutoFit/>
            </a:bodyPr>
            <a:p>
              <a:pPr marL="0" marR="0" lvl="0" indent="0" defTabSz="914400" eaLnBrk="1" fontAlgn="auto" latinLnBrk="0" hangingPunct="1">
                <a:lnSpc>
                  <a:spcPct val="100000"/>
                </a:lnSpc>
                <a:spcBef>
                  <a:spcPts val="0"/>
                </a:spcBef>
                <a:spcAft>
                  <a:spcPts val="0"/>
                </a:spcAft>
                <a:buClrTx/>
                <a:buSzTx/>
                <a:buFontTx/>
                <a:buNone/>
                <a:defRPr/>
              </a:pPr>
              <a:r>
                <a:rPr kumimoji="0" lang="en-IN" altLang="zh-CN" sz="1800" b="0" i="0" u="none" strike="noStrike" kern="1200" cap="none" spc="0" normalizeH="0" baseline="0" noProof="0">
                  <a:ln>
                    <a:noFill/>
                  </a:ln>
                  <a:solidFill>
                    <a:schemeClr val="accent1"/>
                  </a:solidFill>
                  <a:effectLst/>
                  <a:uLnTx/>
                  <a:uFillTx/>
                  <a:ea typeface="Arial" panose="020B0604020202020204" pitchFamily="34" charset="0"/>
                  <a:sym typeface="+mn-lt"/>
                </a:rPr>
                <a:t>THE BORROUGHS</a:t>
              </a:r>
              <a:endParaRPr kumimoji="0" lang="en-IN" altLang="zh-CN" sz="18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28"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sp>
        <p:nvSpPr>
          <p:cNvPr id="32" name="Spenser个人品牌商业变现私房课"/>
          <p:cNvSpPr txBox="1"/>
          <p:nvPr/>
        </p:nvSpPr>
        <p:spPr>
          <a:xfrm>
            <a:off x="2051685" y="520383"/>
            <a:ext cx="7375525" cy="657860"/>
          </a:xfrm>
          <a:prstGeom prst="rect">
            <a:avLst/>
          </a:prstGeom>
          <a:ln w="12700">
            <a:miter lim="400000"/>
          </a:ln>
        </p:spPr>
        <p:txBody>
          <a:bodyPr wrap="square" lIns="33751" tIns="33751" rIns="33751" bIns="33751" anchor="ctr">
            <a:spAutoFit/>
          </a:bodyPr>
          <a:p>
            <a:pPr algn="dist">
              <a:lnSpc>
                <a:spcPct val="120000"/>
              </a:lnSpc>
            </a:pPr>
            <a:r>
              <a:rPr lang="en-IN" altLang="en-US" sz="3200" b="1">
                <a:solidFill>
                  <a:schemeClr val="accent1"/>
                </a:solidFill>
                <a:ea typeface="Arial" panose="020B0604020202020204" pitchFamily="34" charset="0"/>
                <a:sym typeface="+mn-lt"/>
              </a:rPr>
              <a:t>RECOMMENDED NEIGHBORHOODS</a:t>
            </a:r>
            <a:endParaRPr lang="en-IN" altLang="en-US" sz="4000" b="1">
              <a:solidFill>
                <a:schemeClr val="accent1"/>
              </a:solidFill>
              <a:ea typeface="Arial" panose="020B0604020202020204" pitchFamily="34" charset="0"/>
              <a:sym typeface="+mn-lt"/>
            </a:endParaRPr>
          </a:p>
        </p:txBody>
      </p:sp>
      <p:sp>
        <p:nvSpPr>
          <p:cNvPr id="37" name="图形 61"/>
          <p:cNvSpPr/>
          <p:nvPr/>
        </p:nvSpPr>
        <p:spPr>
          <a:xfrm>
            <a:off x="630005" y="1751047"/>
            <a:ext cx="472486" cy="562483"/>
          </a:xfrm>
          <a:custGeom>
            <a:avLst/>
            <a:gdLst>
              <a:gd name="connsiteX0" fmla="*/ 393750 w 472500"/>
              <a:gd name="connsiteY0" fmla="*/ 483750 h 562500"/>
              <a:gd name="connsiteX1" fmla="*/ 236250 w 472500"/>
              <a:gd name="connsiteY1" fmla="*/ 371250 h 562500"/>
              <a:gd name="connsiteX2" fmla="*/ 78750 w 472500"/>
              <a:gd name="connsiteY2" fmla="*/ 483750 h 562500"/>
              <a:gd name="connsiteX3" fmla="*/ 78750 w 472500"/>
              <a:gd name="connsiteY3" fmla="*/ 123750 h 562500"/>
              <a:gd name="connsiteX4" fmla="*/ 123750 w 472500"/>
              <a:gd name="connsiteY4" fmla="*/ 78750 h 562500"/>
              <a:gd name="connsiteX5" fmla="*/ 348750 w 472500"/>
              <a:gd name="connsiteY5" fmla="*/ 78750 h 562500"/>
              <a:gd name="connsiteX6" fmla="*/ 393750 w 472500"/>
              <a:gd name="connsiteY6" fmla="*/ 123750 h 5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500" h="562500">
                <a:moveTo>
                  <a:pt x="393750" y="483750"/>
                </a:moveTo>
                <a:lnTo>
                  <a:pt x="236250" y="371250"/>
                </a:lnTo>
                <a:lnTo>
                  <a:pt x="78750" y="483750"/>
                </a:lnTo>
                <a:lnTo>
                  <a:pt x="78750" y="123750"/>
                </a:lnTo>
                <a:cubicBezTo>
                  <a:pt x="78750" y="98897"/>
                  <a:pt x="98897" y="78750"/>
                  <a:pt x="123750" y="78750"/>
                </a:cubicBezTo>
                <a:lnTo>
                  <a:pt x="348750" y="78750"/>
                </a:lnTo>
                <a:cubicBezTo>
                  <a:pt x="373603" y="78750"/>
                  <a:pt x="393750" y="98897"/>
                  <a:pt x="393750" y="123750"/>
                </a:cubicBezTo>
                <a:close/>
              </a:path>
            </a:pathLst>
          </a:custGeom>
          <a:noFill/>
          <a:ln w="19050" cap="rnd">
            <a:solidFill>
              <a:schemeClr val="bg1"/>
            </a:solidFill>
            <a:prstDash val="solid"/>
            <a:round/>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38" name="图形 61"/>
          <p:cNvSpPr/>
          <p:nvPr/>
        </p:nvSpPr>
        <p:spPr>
          <a:xfrm>
            <a:off x="6534870" y="1750412"/>
            <a:ext cx="472486" cy="562483"/>
          </a:xfrm>
          <a:custGeom>
            <a:avLst/>
            <a:gdLst>
              <a:gd name="connsiteX0" fmla="*/ 393750 w 472500"/>
              <a:gd name="connsiteY0" fmla="*/ 483750 h 562500"/>
              <a:gd name="connsiteX1" fmla="*/ 236250 w 472500"/>
              <a:gd name="connsiteY1" fmla="*/ 371250 h 562500"/>
              <a:gd name="connsiteX2" fmla="*/ 78750 w 472500"/>
              <a:gd name="connsiteY2" fmla="*/ 483750 h 562500"/>
              <a:gd name="connsiteX3" fmla="*/ 78750 w 472500"/>
              <a:gd name="connsiteY3" fmla="*/ 123750 h 562500"/>
              <a:gd name="connsiteX4" fmla="*/ 123750 w 472500"/>
              <a:gd name="connsiteY4" fmla="*/ 78750 h 562500"/>
              <a:gd name="connsiteX5" fmla="*/ 348750 w 472500"/>
              <a:gd name="connsiteY5" fmla="*/ 78750 h 562500"/>
              <a:gd name="connsiteX6" fmla="*/ 393750 w 472500"/>
              <a:gd name="connsiteY6" fmla="*/ 123750 h 5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500" h="562500">
                <a:moveTo>
                  <a:pt x="393750" y="483750"/>
                </a:moveTo>
                <a:lnTo>
                  <a:pt x="236250" y="371250"/>
                </a:lnTo>
                <a:lnTo>
                  <a:pt x="78750" y="483750"/>
                </a:lnTo>
                <a:lnTo>
                  <a:pt x="78750" y="123750"/>
                </a:lnTo>
                <a:cubicBezTo>
                  <a:pt x="78750" y="98897"/>
                  <a:pt x="98897" y="78750"/>
                  <a:pt x="123750" y="78750"/>
                </a:cubicBezTo>
                <a:lnTo>
                  <a:pt x="348750" y="78750"/>
                </a:lnTo>
                <a:cubicBezTo>
                  <a:pt x="373603" y="78750"/>
                  <a:pt x="393750" y="98897"/>
                  <a:pt x="393750" y="123750"/>
                </a:cubicBezTo>
                <a:close/>
              </a:path>
            </a:pathLst>
          </a:custGeom>
          <a:noFill/>
          <a:ln w="19050" cap="rnd">
            <a:solidFill>
              <a:schemeClr val="bg1"/>
            </a:solidFill>
            <a:prstDash val="solid"/>
            <a:round/>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41" name="图形 61"/>
          <p:cNvSpPr/>
          <p:nvPr/>
        </p:nvSpPr>
        <p:spPr>
          <a:xfrm>
            <a:off x="630005" y="3186782"/>
            <a:ext cx="472486" cy="562483"/>
          </a:xfrm>
          <a:custGeom>
            <a:avLst/>
            <a:gdLst>
              <a:gd name="connsiteX0" fmla="*/ 393750 w 472500"/>
              <a:gd name="connsiteY0" fmla="*/ 483750 h 562500"/>
              <a:gd name="connsiteX1" fmla="*/ 236250 w 472500"/>
              <a:gd name="connsiteY1" fmla="*/ 371250 h 562500"/>
              <a:gd name="connsiteX2" fmla="*/ 78750 w 472500"/>
              <a:gd name="connsiteY2" fmla="*/ 483750 h 562500"/>
              <a:gd name="connsiteX3" fmla="*/ 78750 w 472500"/>
              <a:gd name="connsiteY3" fmla="*/ 123750 h 562500"/>
              <a:gd name="connsiteX4" fmla="*/ 123750 w 472500"/>
              <a:gd name="connsiteY4" fmla="*/ 78750 h 562500"/>
              <a:gd name="connsiteX5" fmla="*/ 348750 w 472500"/>
              <a:gd name="connsiteY5" fmla="*/ 78750 h 562500"/>
              <a:gd name="connsiteX6" fmla="*/ 393750 w 472500"/>
              <a:gd name="connsiteY6" fmla="*/ 123750 h 5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500" h="562500">
                <a:moveTo>
                  <a:pt x="393750" y="483750"/>
                </a:moveTo>
                <a:lnTo>
                  <a:pt x="236250" y="371250"/>
                </a:lnTo>
                <a:lnTo>
                  <a:pt x="78750" y="483750"/>
                </a:lnTo>
                <a:lnTo>
                  <a:pt x="78750" y="123750"/>
                </a:lnTo>
                <a:cubicBezTo>
                  <a:pt x="78750" y="98897"/>
                  <a:pt x="98897" y="78750"/>
                  <a:pt x="123750" y="78750"/>
                </a:cubicBezTo>
                <a:lnTo>
                  <a:pt x="348750" y="78750"/>
                </a:lnTo>
                <a:cubicBezTo>
                  <a:pt x="373603" y="78750"/>
                  <a:pt x="393750" y="98897"/>
                  <a:pt x="393750" y="123750"/>
                </a:cubicBezTo>
                <a:close/>
              </a:path>
            </a:pathLst>
          </a:custGeom>
          <a:noFill/>
          <a:ln w="19050" cap="rnd">
            <a:solidFill>
              <a:schemeClr val="bg1"/>
            </a:solidFill>
            <a:prstDash val="solid"/>
            <a:round/>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42" name="图形 61"/>
          <p:cNvSpPr/>
          <p:nvPr/>
        </p:nvSpPr>
        <p:spPr>
          <a:xfrm>
            <a:off x="6534870" y="3186782"/>
            <a:ext cx="472486" cy="562483"/>
          </a:xfrm>
          <a:custGeom>
            <a:avLst/>
            <a:gdLst>
              <a:gd name="connsiteX0" fmla="*/ 393750 w 472500"/>
              <a:gd name="connsiteY0" fmla="*/ 483750 h 562500"/>
              <a:gd name="connsiteX1" fmla="*/ 236250 w 472500"/>
              <a:gd name="connsiteY1" fmla="*/ 371250 h 562500"/>
              <a:gd name="connsiteX2" fmla="*/ 78750 w 472500"/>
              <a:gd name="connsiteY2" fmla="*/ 483750 h 562500"/>
              <a:gd name="connsiteX3" fmla="*/ 78750 w 472500"/>
              <a:gd name="connsiteY3" fmla="*/ 123750 h 562500"/>
              <a:gd name="connsiteX4" fmla="*/ 123750 w 472500"/>
              <a:gd name="connsiteY4" fmla="*/ 78750 h 562500"/>
              <a:gd name="connsiteX5" fmla="*/ 348750 w 472500"/>
              <a:gd name="connsiteY5" fmla="*/ 78750 h 562500"/>
              <a:gd name="connsiteX6" fmla="*/ 393750 w 472500"/>
              <a:gd name="connsiteY6" fmla="*/ 123750 h 5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500" h="562500">
                <a:moveTo>
                  <a:pt x="393750" y="483750"/>
                </a:moveTo>
                <a:lnTo>
                  <a:pt x="236250" y="371250"/>
                </a:lnTo>
                <a:lnTo>
                  <a:pt x="78750" y="483750"/>
                </a:lnTo>
                <a:lnTo>
                  <a:pt x="78750" y="123750"/>
                </a:lnTo>
                <a:cubicBezTo>
                  <a:pt x="78750" y="98897"/>
                  <a:pt x="98897" y="78750"/>
                  <a:pt x="123750" y="78750"/>
                </a:cubicBezTo>
                <a:lnTo>
                  <a:pt x="348750" y="78750"/>
                </a:lnTo>
                <a:cubicBezTo>
                  <a:pt x="373603" y="78750"/>
                  <a:pt x="393750" y="98897"/>
                  <a:pt x="393750" y="123750"/>
                </a:cubicBezTo>
                <a:close/>
              </a:path>
            </a:pathLst>
          </a:custGeom>
          <a:noFill/>
          <a:ln w="19050" cap="rnd">
            <a:solidFill>
              <a:schemeClr val="bg1"/>
            </a:solidFill>
            <a:prstDash val="solid"/>
            <a:round/>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43" name="图形 61"/>
          <p:cNvSpPr/>
          <p:nvPr/>
        </p:nvSpPr>
        <p:spPr>
          <a:xfrm>
            <a:off x="643340" y="4778727"/>
            <a:ext cx="472486" cy="562483"/>
          </a:xfrm>
          <a:custGeom>
            <a:avLst/>
            <a:gdLst>
              <a:gd name="connsiteX0" fmla="*/ 393750 w 472500"/>
              <a:gd name="connsiteY0" fmla="*/ 483750 h 562500"/>
              <a:gd name="connsiteX1" fmla="*/ 236250 w 472500"/>
              <a:gd name="connsiteY1" fmla="*/ 371250 h 562500"/>
              <a:gd name="connsiteX2" fmla="*/ 78750 w 472500"/>
              <a:gd name="connsiteY2" fmla="*/ 483750 h 562500"/>
              <a:gd name="connsiteX3" fmla="*/ 78750 w 472500"/>
              <a:gd name="connsiteY3" fmla="*/ 123750 h 562500"/>
              <a:gd name="connsiteX4" fmla="*/ 123750 w 472500"/>
              <a:gd name="connsiteY4" fmla="*/ 78750 h 562500"/>
              <a:gd name="connsiteX5" fmla="*/ 348750 w 472500"/>
              <a:gd name="connsiteY5" fmla="*/ 78750 h 562500"/>
              <a:gd name="connsiteX6" fmla="*/ 393750 w 472500"/>
              <a:gd name="connsiteY6" fmla="*/ 123750 h 5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500" h="562500">
                <a:moveTo>
                  <a:pt x="393750" y="483750"/>
                </a:moveTo>
                <a:lnTo>
                  <a:pt x="236250" y="371250"/>
                </a:lnTo>
                <a:lnTo>
                  <a:pt x="78750" y="483750"/>
                </a:lnTo>
                <a:lnTo>
                  <a:pt x="78750" y="123750"/>
                </a:lnTo>
                <a:cubicBezTo>
                  <a:pt x="78750" y="98897"/>
                  <a:pt x="98897" y="78750"/>
                  <a:pt x="123750" y="78750"/>
                </a:cubicBezTo>
                <a:lnTo>
                  <a:pt x="348750" y="78750"/>
                </a:lnTo>
                <a:cubicBezTo>
                  <a:pt x="373603" y="78750"/>
                  <a:pt x="393750" y="98897"/>
                  <a:pt x="393750" y="123750"/>
                </a:cubicBezTo>
                <a:close/>
              </a:path>
            </a:pathLst>
          </a:custGeom>
          <a:noFill/>
          <a:ln w="19050" cap="rnd">
            <a:solidFill>
              <a:schemeClr val="bg1"/>
            </a:solidFill>
            <a:prstDash val="solid"/>
            <a:round/>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44" name="图形 61"/>
          <p:cNvSpPr/>
          <p:nvPr/>
        </p:nvSpPr>
        <p:spPr>
          <a:xfrm>
            <a:off x="6534870" y="4795872"/>
            <a:ext cx="472486" cy="562483"/>
          </a:xfrm>
          <a:custGeom>
            <a:avLst/>
            <a:gdLst>
              <a:gd name="connsiteX0" fmla="*/ 393750 w 472500"/>
              <a:gd name="connsiteY0" fmla="*/ 483750 h 562500"/>
              <a:gd name="connsiteX1" fmla="*/ 236250 w 472500"/>
              <a:gd name="connsiteY1" fmla="*/ 371250 h 562500"/>
              <a:gd name="connsiteX2" fmla="*/ 78750 w 472500"/>
              <a:gd name="connsiteY2" fmla="*/ 483750 h 562500"/>
              <a:gd name="connsiteX3" fmla="*/ 78750 w 472500"/>
              <a:gd name="connsiteY3" fmla="*/ 123750 h 562500"/>
              <a:gd name="connsiteX4" fmla="*/ 123750 w 472500"/>
              <a:gd name="connsiteY4" fmla="*/ 78750 h 562500"/>
              <a:gd name="connsiteX5" fmla="*/ 348750 w 472500"/>
              <a:gd name="connsiteY5" fmla="*/ 78750 h 562500"/>
              <a:gd name="connsiteX6" fmla="*/ 393750 w 472500"/>
              <a:gd name="connsiteY6" fmla="*/ 123750 h 5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500" h="562500">
                <a:moveTo>
                  <a:pt x="393750" y="483750"/>
                </a:moveTo>
                <a:lnTo>
                  <a:pt x="236250" y="371250"/>
                </a:lnTo>
                <a:lnTo>
                  <a:pt x="78750" y="483750"/>
                </a:lnTo>
                <a:lnTo>
                  <a:pt x="78750" y="123750"/>
                </a:lnTo>
                <a:cubicBezTo>
                  <a:pt x="78750" y="98897"/>
                  <a:pt x="98897" y="78750"/>
                  <a:pt x="123750" y="78750"/>
                </a:cubicBezTo>
                <a:lnTo>
                  <a:pt x="348750" y="78750"/>
                </a:lnTo>
                <a:cubicBezTo>
                  <a:pt x="373603" y="78750"/>
                  <a:pt x="393750" y="98897"/>
                  <a:pt x="393750" y="123750"/>
                </a:cubicBezTo>
                <a:close/>
              </a:path>
            </a:pathLst>
          </a:custGeom>
          <a:noFill/>
          <a:ln w="19050" cap="rnd">
            <a:solidFill>
              <a:schemeClr val="bg1"/>
            </a:solidFill>
            <a:prstDash val="solid"/>
            <a:round/>
          </a:ln>
        </p:spPr>
        <p:txBody>
          <a:bodyPr rtlCol="0" anchor="ct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 y="1"/>
            <a:ext cx="11520311" cy="6480172"/>
          </a:xfrm>
          <a:prstGeom prst="rect">
            <a:avLst/>
          </a:prstGeom>
          <a:blipFill>
            <a:blip r:embed="rId1"/>
            <a:stretch>
              <a:fillRect t="-9277" b="-9242"/>
            </a:stretch>
          </a:blip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ea typeface="Arial" panose="020B0604020202020204" pitchFamily="34" charset="0"/>
              <a:cs typeface="+mn-cs"/>
              <a:sym typeface="+mn-lt"/>
            </a:endParaRPr>
          </a:p>
        </p:txBody>
      </p:sp>
      <p:sp>
        <p:nvSpPr>
          <p:cNvPr id="15" name="矩形 14"/>
          <p:cNvSpPr/>
          <p:nvPr/>
        </p:nvSpPr>
        <p:spPr>
          <a:xfrm>
            <a:off x="89" y="0"/>
            <a:ext cx="11520311" cy="6480175"/>
          </a:xfrm>
          <a:prstGeom prst="rect">
            <a:avLst/>
          </a:prstGeom>
          <a:gradFill>
            <a:gsLst>
              <a:gs pos="0">
                <a:schemeClr val="tx1"/>
              </a:gs>
              <a:gs pos="100000">
                <a:schemeClr val="tx1">
                  <a:alpha val="50000"/>
                </a:schemeClr>
              </a:gs>
            </a:gsLst>
            <a:lin ang="5400000" scaled="1"/>
          </a:grad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3751" tIns="33751" rIns="33751" bIns="33751" numCol="1" spcCol="38100" rtlCol="0" fromWordArt="0" anchor="ctr" anchorCtr="0" forceAA="0" compatLnSpc="1">
            <a:noAutofit/>
          </a:bodyPr>
          <a:lstStyle/>
          <a:p>
            <a:pPr>
              <a:lnSpc>
                <a:spcPct val="120000"/>
              </a:lnSpc>
            </a:pPr>
            <a:endParaRPr lang="zh-CN" altLang="en-US" sz="1115">
              <a:solidFill>
                <a:srgbClr val="FFFFFF"/>
              </a:solidFill>
              <a:ea typeface="Arial" panose="020B0604020202020204" pitchFamily="34" charset="0"/>
              <a:sym typeface="+mn-lt"/>
            </a:endParaRPr>
          </a:p>
        </p:txBody>
      </p:sp>
      <p:sp>
        <p:nvSpPr>
          <p:cNvPr id="12" name="Spenser个人品牌商业变现私房课"/>
          <p:cNvSpPr txBox="1"/>
          <p:nvPr/>
        </p:nvSpPr>
        <p:spPr>
          <a:xfrm>
            <a:off x="2821379" y="2444705"/>
            <a:ext cx="5877732" cy="1184364"/>
          </a:xfrm>
          <a:prstGeom prst="rect">
            <a:avLst/>
          </a:prstGeom>
          <a:ln w="12700">
            <a:miter lim="400000"/>
          </a:ln>
        </p:spPr>
        <p:txBody>
          <a:bodyPr wrap="square" lIns="33751" tIns="33751" rIns="33751" bIns="33751" anchor="ctr">
            <a:spAutoFit/>
          </a:bodyPr>
          <a:lstStyle/>
          <a:p>
            <a:pPr algn="dist">
              <a:lnSpc>
                <a:spcPct val="120000"/>
              </a:lnSpc>
            </a:pPr>
            <a:r>
              <a:rPr lang="en-US" sz="6600" b="1">
                <a:solidFill>
                  <a:schemeClr val="accent1"/>
                </a:solidFill>
                <a:ea typeface="Arial" panose="020B0604020202020204" pitchFamily="34" charset="0"/>
                <a:sym typeface="+mn-lt"/>
              </a:rPr>
              <a:t>THANK YOU</a:t>
            </a:r>
            <a:endParaRPr lang="en-US" sz="6600" b="1">
              <a:solidFill>
                <a:schemeClr val="accent1"/>
              </a:solidFill>
              <a:ea typeface="Arial" panose="020B0604020202020204" pitchFamily="34" charset="0"/>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0606"/>
        </a:solidFill>
        <a:effectLst/>
      </p:bgPr>
    </p:bg>
    <p:spTree>
      <p:nvGrpSpPr>
        <p:cNvPr id="1" name=""/>
        <p:cNvGrpSpPr/>
        <p:nvPr/>
      </p:nvGrpSpPr>
      <p:grpSpPr>
        <a:xfrm>
          <a:off x="0" y="0"/>
          <a:ext cx="0" cy="0"/>
          <a:chOff x="0" y="0"/>
          <a:chExt cx="0" cy="0"/>
        </a:xfrm>
      </p:grpSpPr>
      <p:sp>
        <p:nvSpPr>
          <p:cNvPr id="56" name="文本框 55"/>
          <p:cNvSpPr txBox="1"/>
          <p:nvPr/>
        </p:nvSpPr>
        <p:spPr>
          <a:xfrm>
            <a:off x="4411504" y="768231"/>
            <a:ext cx="2697480" cy="6451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a:ln>
                  <a:noFill/>
                </a:ln>
                <a:solidFill>
                  <a:prstClr val="white"/>
                </a:solidFill>
                <a:effectLst>
                  <a:outerShdw blurRad="127000" dist="38100" dir="2700000" algn="tl" rotWithShape="0">
                    <a:prstClr val="black">
                      <a:alpha val="50000"/>
                    </a:prstClr>
                  </a:outerShdw>
                </a:effectLst>
                <a:uLnTx/>
                <a:uFillTx/>
                <a:ea typeface="Arial" panose="020B0604020202020204" pitchFamily="34" charset="0"/>
                <a:cs typeface="+mn-cs"/>
                <a:sym typeface="+mn-lt"/>
              </a:rPr>
              <a:t>CONTENTS</a:t>
            </a:r>
            <a:endParaRPr kumimoji="0" lang="en-US" altLang="zh-CN" sz="3600" b="0" i="0" u="none" strike="noStrike" kern="1200" cap="none" spc="0" normalizeH="0" baseline="0" noProof="0">
              <a:ln>
                <a:noFill/>
              </a:ln>
              <a:solidFill>
                <a:prstClr val="white"/>
              </a:solidFill>
              <a:effectLst>
                <a:outerShdw blurRad="127000" dist="38100" dir="2700000" algn="tl" rotWithShape="0">
                  <a:prstClr val="black">
                    <a:alpha val="50000"/>
                  </a:prstClr>
                </a:outerShdw>
              </a:effectLst>
              <a:uLnTx/>
              <a:uFillTx/>
              <a:ea typeface="Arial" panose="020B0604020202020204" pitchFamily="34" charset="0"/>
              <a:cs typeface="+mn-cs"/>
              <a:sym typeface="+mn-lt"/>
            </a:endParaRPr>
          </a:p>
        </p:txBody>
      </p:sp>
      <p:grpSp>
        <p:nvGrpSpPr>
          <p:cNvPr id="12" name="组合 11"/>
          <p:cNvGrpSpPr/>
          <p:nvPr/>
        </p:nvGrpSpPr>
        <p:grpSpPr>
          <a:xfrm>
            <a:off x="495526" y="2370641"/>
            <a:ext cx="10379581" cy="2455200"/>
            <a:chOff x="619126" y="2697389"/>
            <a:chExt cx="10379581" cy="2455200"/>
          </a:xfrm>
        </p:grpSpPr>
        <p:sp>
          <p:nvSpPr>
            <p:cNvPr id="4" name="文本框 3"/>
            <p:cNvSpPr txBox="1"/>
            <p:nvPr/>
          </p:nvSpPr>
          <p:spPr>
            <a:xfrm>
              <a:off x="1766944" y="2697389"/>
              <a:ext cx="612668" cy="1015663"/>
            </a:xfrm>
            <a:prstGeom prst="rect">
              <a:avLst/>
            </a:prstGeom>
            <a:noFill/>
          </p:spPr>
          <p:txBody>
            <a:bodyPr wrap="none" rtlCol="0" anchor="ctr">
              <a:spAutoFit/>
            </a:bodyPr>
            <a:lstStyle/>
            <a:p>
              <a:pPr defTabSz="864235" hangingPunct="1">
                <a:defRPr/>
              </a:pPr>
              <a:r>
                <a:rPr lang="en-US" altLang="zh-CN" sz="6000" kern="1200">
                  <a:gradFill>
                    <a:gsLst>
                      <a:gs pos="10000">
                        <a:schemeClr val="bg1"/>
                      </a:gs>
                      <a:gs pos="84000">
                        <a:schemeClr val="bg1">
                          <a:alpha val="0"/>
                        </a:schemeClr>
                      </a:gs>
                    </a:gsLst>
                    <a:lin ang="5400000" scaled="1"/>
                  </a:gradFill>
                  <a:ea typeface="Arial" panose="020B0604020202020204" pitchFamily="34" charset="0"/>
                  <a:sym typeface="+mn-lt"/>
                </a:rPr>
                <a:t>1</a:t>
              </a:r>
              <a:endParaRPr lang="zh-CN" altLang="en-US" sz="6000" kern="1200">
                <a:gradFill>
                  <a:gsLst>
                    <a:gs pos="10000">
                      <a:schemeClr val="bg1"/>
                    </a:gs>
                    <a:gs pos="84000">
                      <a:schemeClr val="bg1">
                        <a:alpha val="0"/>
                      </a:schemeClr>
                    </a:gs>
                  </a:gsLst>
                  <a:lin ang="5400000" scaled="1"/>
                </a:gradFill>
                <a:ea typeface="Arial" panose="020B0604020202020204" pitchFamily="34" charset="0"/>
                <a:sym typeface="+mn-lt"/>
              </a:endParaRPr>
            </a:p>
          </p:txBody>
        </p:sp>
        <p:sp>
          <p:nvSpPr>
            <p:cNvPr id="21" name="文本框 20"/>
            <p:cNvSpPr txBox="1"/>
            <p:nvPr/>
          </p:nvSpPr>
          <p:spPr>
            <a:xfrm>
              <a:off x="619126" y="3845352"/>
              <a:ext cx="2908300" cy="521970"/>
            </a:xfrm>
            <a:prstGeom prst="rect">
              <a:avLst/>
            </a:prstGeom>
            <a:noFill/>
          </p:spPr>
          <p:txBody>
            <a:bodyPr wrap="none" rtlCol="0">
              <a:spAutoFit/>
            </a:bodyPr>
            <a:lstStyle/>
            <a:p>
              <a:pPr defTabSz="864235" hangingPunct="1">
                <a:defRPr/>
              </a:pPr>
              <a:r>
                <a:rPr lang="en-IN" altLang="zh-CN" sz="2800" b="1" kern="1200">
                  <a:solidFill>
                    <a:schemeClr val="accent1"/>
                  </a:solidFill>
                  <a:ea typeface="Arial" panose="020B0604020202020204" pitchFamily="34" charset="0"/>
                  <a:sym typeface="+mn-lt"/>
                </a:rPr>
                <a:t>INTRODUCTION</a:t>
              </a:r>
              <a:endParaRPr lang="en-IN" altLang="zh-CN" sz="2800" b="1" kern="1200">
                <a:solidFill>
                  <a:schemeClr val="accent1"/>
                </a:solidFill>
                <a:ea typeface="Arial" panose="020B0604020202020204" pitchFamily="34" charset="0"/>
                <a:sym typeface="+mn-lt"/>
              </a:endParaRPr>
            </a:p>
          </p:txBody>
        </p:sp>
        <p:cxnSp>
          <p:nvCxnSpPr>
            <p:cNvPr id="3" name="直接连接符 2"/>
            <p:cNvCxnSpPr/>
            <p:nvPr/>
          </p:nvCxnSpPr>
          <p:spPr>
            <a:xfrm flipH="1">
              <a:off x="1929277" y="3580752"/>
              <a:ext cx="323850" cy="132300"/>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2" name="文本框 51"/>
            <p:cNvSpPr txBox="1"/>
            <p:nvPr/>
          </p:nvSpPr>
          <p:spPr>
            <a:xfrm flipH="1">
              <a:off x="725171" y="4535079"/>
              <a:ext cx="2520315" cy="617220"/>
            </a:xfrm>
            <a:prstGeom prst="rect">
              <a:avLst/>
            </a:prstGeom>
            <a:noFill/>
          </p:spPr>
          <p:txBody>
            <a:bodyPr wrap="square" rtlCol="0">
              <a:spAutoFit/>
            </a:bodyPr>
            <a:lstStyle/>
            <a:p>
              <a:pPr defTabSz="864235" hangingPunct="1">
                <a:lnSpc>
                  <a:spcPct val="150000"/>
                </a:lnSpc>
                <a:defRPr/>
              </a:pPr>
              <a:r>
                <a:rPr lang="en-IN" altLang="en-US" sz="1135" kern="1200">
                  <a:solidFill>
                    <a:schemeClr val="bg1"/>
                  </a:solidFill>
                  <a:ea typeface="Arial" panose="020B0604020202020204" pitchFamily="34" charset="0"/>
                  <a:sym typeface="+mn-lt"/>
                </a:rPr>
                <a:t>B</a:t>
              </a:r>
              <a:r>
                <a:rPr lang="en-US" altLang="zh-CN" sz="1135" kern="1200">
                  <a:solidFill>
                    <a:schemeClr val="bg1"/>
                  </a:solidFill>
                  <a:ea typeface="Arial" panose="020B0604020202020204" pitchFamily="34" charset="0"/>
                  <a:sym typeface="+mn-lt"/>
                </a:rPr>
                <a:t>usiness problem and </a:t>
              </a:r>
              <a:r>
                <a:rPr lang="en-IN" altLang="en-US" sz="1135" kern="1200">
                  <a:solidFill>
                    <a:schemeClr val="bg1"/>
                  </a:solidFill>
                  <a:ea typeface="Arial" panose="020B0604020202020204" pitchFamily="34" charset="0"/>
                  <a:sym typeface="+mn-lt"/>
                </a:rPr>
                <a:t>Target Customers</a:t>
              </a:r>
              <a:r>
                <a:rPr lang="en-US" altLang="zh-CN" sz="1135" kern="1200">
                  <a:solidFill>
                    <a:schemeClr val="bg1"/>
                  </a:solidFill>
                  <a:ea typeface="Arial" panose="020B0604020202020204" pitchFamily="34" charset="0"/>
                  <a:sym typeface="+mn-lt"/>
                </a:rPr>
                <a:t> interested in this project</a:t>
              </a:r>
              <a:r>
                <a:rPr lang="en-IN" altLang="en-US" sz="1135" kern="1200">
                  <a:solidFill>
                    <a:schemeClr val="bg1"/>
                  </a:solidFill>
                  <a:ea typeface="Arial" panose="020B0604020202020204" pitchFamily="34" charset="0"/>
                  <a:sym typeface="+mn-lt"/>
                </a:rPr>
                <a:t>.</a:t>
              </a:r>
              <a:r>
                <a:rPr lang="en-US" altLang="zh-CN" sz="1135" kern="1200">
                  <a:solidFill>
                    <a:schemeClr val="bg1"/>
                  </a:solidFill>
                  <a:ea typeface="Arial" panose="020B0604020202020204" pitchFamily="34" charset="0"/>
                  <a:sym typeface="+mn-lt"/>
                </a:rPr>
                <a:t> </a:t>
              </a:r>
              <a:endParaRPr lang="en-US" altLang="zh-CN" sz="1135" kern="1200">
                <a:solidFill>
                  <a:schemeClr val="bg1"/>
                </a:solidFill>
                <a:ea typeface="Arial" panose="020B0604020202020204" pitchFamily="34" charset="0"/>
                <a:sym typeface="+mn-lt"/>
              </a:endParaRPr>
            </a:p>
          </p:txBody>
        </p:sp>
        <p:sp>
          <p:nvSpPr>
            <p:cNvPr id="41" name="文本框 40"/>
            <p:cNvSpPr txBox="1"/>
            <p:nvPr/>
          </p:nvSpPr>
          <p:spPr>
            <a:xfrm>
              <a:off x="4307324" y="2697389"/>
              <a:ext cx="612668" cy="1015663"/>
            </a:xfrm>
            <a:prstGeom prst="rect">
              <a:avLst/>
            </a:prstGeom>
            <a:noFill/>
          </p:spPr>
          <p:txBody>
            <a:bodyPr wrap="none" rtlCol="0" anchor="ctr">
              <a:spAutoFit/>
            </a:bodyPr>
            <a:lstStyle/>
            <a:p>
              <a:pPr defTabSz="864235" hangingPunct="1">
                <a:defRPr/>
              </a:pPr>
              <a:r>
                <a:rPr lang="en-US" altLang="zh-CN" sz="6000" kern="1200">
                  <a:gradFill>
                    <a:gsLst>
                      <a:gs pos="10000">
                        <a:schemeClr val="bg1"/>
                      </a:gs>
                      <a:gs pos="84000">
                        <a:schemeClr val="bg1">
                          <a:alpha val="0"/>
                        </a:schemeClr>
                      </a:gs>
                    </a:gsLst>
                    <a:lin ang="5400000" scaled="1"/>
                  </a:gradFill>
                  <a:ea typeface="Arial" panose="020B0604020202020204" pitchFamily="34" charset="0"/>
                  <a:sym typeface="+mn-lt"/>
                </a:rPr>
                <a:t>2</a:t>
              </a:r>
              <a:endParaRPr lang="zh-CN" altLang="en-US" sz="6000" kern="1200">
                <a:gradFill>
                  <a:gsLst>
                    <a:gs pos="10000">
                      <a:schemeClr val="bg1"/>
                    </a:gs>
                    <a:gs pos="84000">
                      <a:schemeClr val="bg1">
                        <a:alpha val="0"/>
                      </a:schemeClr>
                    </a:gs>
                  </a:gsLst>
                  <a:lin ang="5400000" scaled="1"/>
                </a:gradFill>
                <a:ea typeface="Arial" panose="020B0604020202020204" pitchFamily="34" charset="0"/>
                <a:sym typeface="+mn-lt"/>
              </a:endParaRPr>
            </a:p>
          </p:txBody>
        </p:sp>
        <p:sp>
          <p:nvSpPr>
            <p:cNvPr id="42" name="文本框 41"/>
            <p:cNvSpPr txBox="1"/>
            <p:nvPr/>
          </p:nvSpPr>
          <p:spPr>
            <a:xfrm>
              <a:off x="4055491" y="3845352"/>
              <a:ext cx="1116330" cy="521970"/>
            </a:xfrm>
            <a:prstGeom prst="rect">
              <a:avLst/>
            </a:prstGeom>
            <a:noFill/>
          </p:spPr>
          <p:txBody>
            <a:bodyPr wrap="none" rtlCol="0">
              <a:spAutoFit/>
            </a:bodyPr>
            <a:lstStyle/>
            <a:p>
              <a:pPr defTabSz="864235" hangingPunct="1">
                <a:defRPr/>
              </a:pPr>
              <a:r>
                <a:rPr lang="en-IN" altLang="zh-CN" sz="2800" b="1" kern="1200">
                  <a:solidFill>
                    <a:schemeClr val="accent1"/>
                  </a:solidFill>
                  <a:ea typeface="Arial" panose="020B0604020202020204" pitchFamily="34" charset="0"/>
                  <a:sym typeface="+mn-lt"/>
                </a:rPr>
                <a:t>DATA</a:t>
              </a:r>
              <a:endParaRPr lang="en-IN" altLang="zh-CN" sz="2800" b="1" kern="1200">
                <a:solidFill>
                  <a:schemeClr val="accent1"/>
                </a:solidFill>
                <a:ea typeface="Arial" panose="020B0604020202020204" pitchFamily="34" charset="0"/>
                <a:sym typeface="+mn-lt"/>
              </a:endParaRPr>
            </a:p>
          </p:txBody>
        </p:sp>
        <p:cxnSp>
          <p:nvCxnSpPr>
            <p:cNvPr id="43" name="直接连接符 42"/>
            <p:cNvCxnSpPr/>
            <p:nvPr/>
          </p:nvCxnSpPr>
          <p:spPr>
            <a:xfrm flipH="1">
              <a:off x="4469657" y="3580752"/>
              <a:ext cx="323850" cy="132300"/>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3" name="文本框 52"/>
            <p:cNvSpPr txBox="1"/>
            <p:nvPr/>
          </p:nvSpPr>
          <p:spPr>
            <a:xfrm flipH="1">
              <a:off x="3441265" y="4535369"/>
              <a:ext cx="2344780" cy="617220"/>
            </a:xfrm>
            <a:prstGeom prst="rect">
              <a:avLst/>
            </a:prstGeom>
            <a:noFill/>
          </p:spPr>
          <p:txBody>
            <a:bodyPr wrap="square" rtlCol="0">
              <a:spAutoFit/>
            </a:bodyPr>
            <a:lstStyle/>
            <a:p>
              <a:pPr defTabSz="864235" hangingPunct="1">
                <a:lnSpc>
                  <a:spcPct val="150000"/>
                </a:lnSpc>
                <a:defRPr/>
              </a:pPr>
              <a:r>
                <a:rPr lang="en-IN" altLang="en-US" sz="1135" kern="1200">
                  <a:solidFill>
                    <a:schemeClr val="bg1"/>
                  </a:solidFill>
                  <a:ea typeface="Arial" panose="020B0604020202020204" pitchFamily="34" charset="0"/>
                  <a:sym typeface="+mn-lt"/>
                </a:rPr>
                <a:t>D</a:t>
              </a:r>
              <a:r>
                <a:rPr lang="en-US" altLang="zh-CN" sz="1135" kern="1200">
                  <a:solidFill>
                    <a:schemeClr val="bg1"/>
                  </a:solidFill>
                  <a:ea typeface="Arial" panose="020B0604020202020204" pitchFamily="34" charset="0"/>
                  <a:sym typeface="+mn-lt"/>
                </a:rPr>
                <a:t>ata used to solve the problem and the source of the data</a:t>
              </a:r>
              <a:r>
                <a:rPr lang="en-IN" altLang="en-US" sz="1135" kern="1200">
                  <a:solidFill>
                    <a:schemeClr val="bg1"/>
                  </a:solidFill>
                  <a:ea typeface="Arial" panose="020B0604020202020204" pitchFamily="34" charset="0"/>
                  <a:sym typeface="+mn-lt"/>
                </a:rPr>
                <a:t>.</a:t>
              </a:r>
              <a:r>
                <a:rPr lang="en-US" altLang="zh-CN" sz="1135" kern="1200">
                  <a:solidFill>
                    <a:schemeClr val="bg1"/>
                  </a:solidFill>
                  <a:ea typeface="Arial" panose="020B0604020202020204" pitchFamily="34" charset="0"/>
                  <a:sym typeface="+mn-lt"/>
                </a:rPr>
                <a:t> </a:t>
              </a:r>
              <a:endParaRPr lang="en-US" altLang="zh-CN" sz="1135" kern="1200">
                <a:solidFill>
                  <a:schemeClr val="bg1"/>
                </a:solidFill>
                <a:ea typeface="Arial" panose="020B0604020202020204" pitchFamily="34" charset="0"/>
                <a:sym typeface="+mn-lt"/>
              </a:endParaRPr>
            </a:p>
          </p:txBody>
        </p:sp>
        <p:sp>
          <p:nvSpPr>
            <p:cNvPr id="45" name="文本框 44"/>
            <p:cNvSpPr txBox="1"/>
            <p:nvPr/>
          </p:nvSpPr>
          <p:spPr>
            <a:xfrm>
              <a:off x="6847704" y="2697389"/>
              <a:ext cx="612668" cy="1015663"/>
            </a:xfrm>
            <a:prstGeom prst="rect">
              <a:avLst/>
            </a:prstGeom>
            <a:noFill/>
          </p:spPr>
          <p:txBody>
            <a:bodyPr wrap="none" rtlCol="0" anchor="ctr">
              <a:spAutoFit/>
            </a:bodyPr>
            <a:lstStyle/>
            <a:p>
              <a:pPr defTabSz="864235" hangingPunct="1">
                <a:defRPr/>
              </a:pPr>
              <a:r>
                <a:rPr lang="en-US" altLang="zh-CN" sz="6000" kern="1200">
                  <a:gradFill>
                    <a:gsLst>
                      <a:gs pos="10000">
                        <a:schemeClr val="bg1"/>
                      </a:gs>
                      <a:gs pos="84000">
                        <a:schemeClr val="bg1">
                          <a:alpha val="0"/>
                        </a:schemeClr>
                      </a:gs>
                    </a:gsLst>
                    <a:lin ang="5400000" scaled="1"/>
                  </a:gradFill>
                  <a:ea typeface="Arial" panose="020B0604020202020204" pitchFamily="34" charset="0"/>
                  <a:sym typeface="+mn-lt"/>
                </a:rPr>
                <a:t>3</a:t>
              </a:r>
              <a:endParaRPr lang="zh-CN" altLang="en-US" sz="6000" kern="1200">
                <a:gradFill>
                  <a:gsLst>
                    <a:gs pos="10000">
                      <a:schemeClr val="bg1"/>
                    </a:gs>
                    <a:gs pos="84000">
                      <a:schemeClr val="bg1">
                        <a:alpha val="0"/>
                      </a:schemeClr>
                    </a:gs>
                  </a:gsLst>
                  <a:lin ang="5400000" scaled="1"/>
                </a:gradFill>
                <a:ea typeface="Arial" panose="020B0604020202020204" pitchFamily="34" charset="0"/>
                <a:sym typeface="+mn-lt"/>
              </a:endParaRPr>
            </a:p>
          </p:txBody>
        </p:sp>
        <p:sp>
          <p:nvSpPr>
            <p:cNvPr id="46" name="文本框 45"/>
            <p:cNvSpPr txBox="1"/>
            <p:nvPr/>
          </p:nvSpPr>
          <p:spPr>
            <a:xfrm>
              <a:off x="5513195" y="3845352"/>
              <a:ext cx="3008630" cy="521970"/>
            </a:xfrm>
            <a:prstGeom prst="rect">
              <a:avLst/>
            </a:prstGeom>
            <a:noFill/>
          </p:spPr>
          <p:txBody>
            <a:bodyPr wrap="none" rtlCol="0">
              <a:spAutoFit/>
            </a:bodyPr>
            <a:lstStyle/>
            <a:p>
              <a:pPr defTabSz="864235" hangingPunct="1">
                <a:defRPr/>
              </a:pPr>
              <a:r>
                <a:rPr lang="en-IN" altLang="zh-CN" sz="2800" b="1" kern="1200">
                  <a:solidFill>
                    <a:schemeClr val="accent1"/>
                  </a:solidFill>
                  <a:ea typeface="Arial" panose="020B0604020202020204" pitchFamily="34" charset="0"/>
                  <a:sym typeface="+mn-lt"/>
                </a:rPr>
                <a:t>METHODOLOGY</a:t>
              </a:r>
              <a:endParaRPr lang="en-IN" altLang="zh-CN" sz="2800" b="1" kern="1200">
                <a:solidFill>
                  <a:schemeClr val="accent1"/>
                </a:solidFill>
                <a:ea typeface="Arial" panose="020B0604020202020204" pitchFamily="34" charset="0"/>
                <a:sym typeface="+mn-lt"/>
              </a:endParaRPr>
            </a:p>
          </p:txBody>
        </p:sp>
        <p:cxnSp>
          <p:nvCxnSpPr>
            <p:cNvPr id="47" name="直接连接符 46"/>
            <p:cNvCxnSpPr/>
            <p:nvPr/>
          </p:nvCxnSpPr>
          <p:spPr>
            <a:xfrm flipH="1">
              <a:off x="7010037" y="3580752"/>
              <a:ext cx="323850" cy="132300"/>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4" name="文本框 53"/>
            <p:cNvSpPr txBox="1"/>
            <p:nvPr/>
          </p:nvSpPr>
          <p:spPr>
            <a:xfrm flipH="1">
              <a:off x="5981645" y="4535369"/>
              <a:ext cx="2344780" cy="617220"/>
            </a:xfrm>
            <a:prstGeom prst="rect">
              <a:avLst/>
            </a:prstGeom>
            <a:noFill/>
          </p:spPr>
          <p:txBody>
            <a:bodyPr wrap="square" rtlCol="0">
              <a:spAutoFit/>
            </a:bodyPr>
            <a:lstStyle/>
            <a:p>
              <a:pPr defTabSz="864235" hangingPunct="1">
                <a:lnSpc>
                  <a:spcPct val="150000"/>
                </a:lnSpc>
                <a:defRPr/>
              </a:pPr>
              <a:r>
                <a:rPr lang="en-IN" sz="1135" kern="1200">
                  <a:solidFill>
                    <a:schemeClr val="bg1"/>
                  </a:solidFill>
                  <a:ea typeface="Arial" panose="020B0604020202020204" pitchFamily="34" charset="0"/>
                  <a:sym typeface="+mn-lt"/>
                </a:rPr>
                <a:t>E</a:t>
              </a:r>
              <a:r>
                <a:rPr lang="en-US" altLang="zh-CN" sz="1135" kern="1200">
                  <a:solidFill>
                    <a:schemeClr val="bg1"/>
                  </a:solidFill>
                  <a:ea typeface="Arial" panose="020B0604020202020204" pitchFamily="34" charset="0"/>
                  <a:sym typeface="+mn-lt"/>
                </a:rPr>
                <a:t>xploratory data analysis </a:t>
              </a:r>
              <a:r>
                <a:rPr lang="en-IN" altLang="en-US" sz="1135" kern="1200">
                  <a:solidFill>
                    <a:schemeClr val="bg1"/>
                  </a:solidFill>
                  <a:ea typeface="Arial" panose="020B0604020202020204" pitchFamily="34" charset="0"/>
                  <a:sym typeface="+mn-lt"/>
                </a:rPr>
                <a:t>and Machine Learning algorithm used.</a:t>
              </a:r>
              <a:r>
                <a:rPr lang="en-US" altLang="zh-CN" sz="1135" kern="1200">
                  <a:solidFill>
                    <a:schemeClr val="bg1"/>
                  </a:solidFill>
                  <a:ea typeface="Arial" panose="020B0604020202020204" pitchFamily="34" charset="0"/>
                  <a:sym typeface="+mn-lt"/>
                </a:rPr>
                <a:t> </a:t>
              </a:r>
              <a:endParaRPr lang="en-US" altLang="zh-CN" sz="1135" kern="1200">
                <a:solidFill>
                  <a:schemeClr val="bg1"/>
                </a:solidFill>
                <a:ea typeface="Arial" panose="020B0604020202020204" pitchFamily="34" charset="0"/>
                <a:sym typeface="+mn-lt"/>
              </a:endParaRPr>
            </a:p>
          </p:txBody>
        </p:sp>
        <p:sp>
          <p:nvSpPr>
            <p:cNvPr id="49" name="文本框 48"/>
            <p:cNvSpPr txBox="1"/>
            <p:nvPr/>
          </p:nvSpPr>
          <p:spPr>
            <a:xfrm>
              <a:off x="9388083" y="2697389"/>
              <a:ext cx="612668" cy="1015663"/>
            </a:xfrm>
            <a:prstGeom prst="rect">
              <a:avLst/>
            </a:prstGeom>
            <a:noFill/>
          </p:spPr>
          <p:txBody>
            <a:bodyPr wrap="none" rtlCol="0" anchor="ctr">
              <a:spAutoFit/>
            </a:bodyPr>
            <a:lstStyle/>
            <a:p>
              <a:pPr defTabSz="864235" hangingPunct="1">
                <a:defRPr/>
              </a:pPr>
              <a:r>
                <a:rPr lang="en-US" altLang="zh-CN" sz="6000" kern="1200">
                  <a:gradFill>
                    <a:gsLst>
                      <a:gs pos="10000">
                        <a:schemeClr val="bg1"/>
                      </a:gs>
                      <a:gs pos="84000">
                        <a:schemeClr val="bg1">
                          <a:alpha val="0"/>
                        </a:schemeClr>
                      </a:gs>
                    </a:gsLst>
                    <a:lin ang="5400000" scaled="1"/>
                  </a:gradFill>
                  <a:ea typeface="Arial" panose="020B0604020202020204" pitchFamily="34" charset="0"/>
                  <a:sym typeface="+mn-lt"/>
                </a:rPr>
                <a:t>4</a:t>
              </a:r>
              <a:endParaRPr lang="zh-CN" altLang="en-US" sz="6000" kern="1200">
                <a:gradFill>
                  <a:gsLst>
                    <a:gs pos="10000">
                      <a:schemeClr val="bg1"/>
                    </a:gs>
                    <a:gs pos="84000">
                      <a:schemeClr val="bg1">
                        <a:alpha val="0"/>
                      </a:schemeClr>
                    </a:gs>
                  </a:gsLst>
                  <a:lin ang="5400000" scaled="1"/>
                </a:gradFill>
                <a:ea typeface="Arial" panose="020B0604020202020204" pitchFamily="34" charset="0"/>
                <a:sym typeface="+mn-lt"/>
              </a:endParaRPr>
            </a:p>
          </p:txBody>
        </p:sp>
        <p:sp>
          <p:nvSpPr>
            <p:cNvPr id="50" name="文本框 49"/>
            <p:cNvSpPr txBox="1"/>
            <p:nvPr/>
          </p:nvSpPr>
          <p:spPr>
            <a:xfrm>
              <a:off x="8425687" y="3845352"/>
              <a:ext cx="2573020" cy="521970"/>
            </a:xfrm>
            <a:prstGeom prst="rect">
              <a:avLst/>
            </a:prstGeom>
            <a:noFill/>
          </p:spPr>
          <p:txBody>
            <a:bodyPr wrap="none" rtlCol="0">
              <a:spAutoFit/>
            </a:bodyPr>
            <a:lstStyle/>
            <a:p>
              <a:pPr defTabSz="864235" hangingPunct="1">
                <a:defRPr/>
              </a:pPr>
              <a:r>
                <a:rPr lang="en-IN" altLang="zh-CN" sz="2800" b="1" kern="1200">
                  <a:solidFill>
                    <a:schemeClr val="accent1"/>
                  </a:solidFill>
                  <a:ea typeface="Arial" panose="020B0604020202020204" pitchFamily="34" charset="0"/>
                  <a:sym typeface="+mn-lt"/>
                </a:rPr>
                <a:t>CONCLUSION</a:t>
              </a:r>
              <a:endParaRPr lang="en-IN" altLang="zh-CN" sz="2800" b="1" kern="1200">
                <a:solidFill>
                  <a:schemeClr val="accent1"/>
                </a:solidFill>
                <a:ea typeface="Arial" panose="020B0604020202020204" pitchFamily="34" charset="0"/>
                <a:sym typeface="+mn-lt"/>
              </a:endParaRPr>
            </a:p>
          </p:txBody>
        </p:sp>
        <p:cxnSp>
          <p:nvCxnSpPr>
            <p:cNvPr id="51" name="直接连接符 50"/>
            <p:cNvCxnSpPr/>
            <p:nvPr/>
          </p:nvCxnSpPr>
          <p:spPr>
            <a:xfrm flipH="1">
              <a:off x="9550416" y="3580752"/>
              <a:ext cx="323850" cy="132300"/>
            </a:xfrm>
            <a:prstGeom prst="line">
              <a:avLst/>
            </a:prstGeom>
            <a:noFill/>
            <a:ln w="25400"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7" name="文本框 56"/>
            <p:cNvSpPr txBox="1"/>
            <p:nvPr/>
          </p:nvSpPr>
          <p:spPr>
            <a:xfrm flipH="1">
              <a:off x="8522024" y="4535369"/>
              <a:ext cx="2344780" cy="354330"/>
            </a:xfrm>
            <a:prstGeom prst="rect">
              <a:avLst/>
            </a:prstGeom>
            <a:noFill/>
          </p:spPr>
          <p:txBody>
            <a:bodyPr wrap="square" rtlCol="0">
              <a:spAutoFit/>
            </a:bodyPr>
            <a:lstStyle/>
            <a:p>
              <a:pPr defTabSz="864235" hangingPunct="1">
                <a:lnSpc>
                  <a:spcPct val="150000"/>
                </a:lnSpc>
                <a:defRPr/>
              </a:pPr>
              <a:r>
                <a:rPr lang="en-IN" altLang="en-US" sz="1135" kern="1200">
                  <a:solidFill>
                    <a:schemeClr val="bg1"/>
                  </a:solidFill>
                  <a:ea typeface="Arial" panose="020B0604020202020204" pitchFamily="34" charset="0"/>
                  <a:sym typeface="+mn-lt"/>
                </a:rPr>
                <a:t>C</a:t>
              </a:r>
              <a:r>
                <a:rPr lang="en-US" altLang="zh-CN" sz="1135" kern="1200">
                  <a:solidFill>
                    <a:schemeClr val="bg1"/>
                  </a:solidFill>
                  <a:ea typeface="Arial" panose="020B0604020202020204" pitchFamily="34" charset="0"/>
                  <a:sym typeface="+mn-lt"/>
                </a:rPr>
                <a:t>onclu</a:t>
              </a:r>
              <a:r>
                <a:rPr lang="en-IN" altLang="en-US" sz="1135" kern="1200">
                  <a:solidFill>
                    <a:schemeClr val="bg1"/>
                  </a:solidFill>
                  <a:ea typeface="Arial" panose="020B0604020202020204" pitchFamily="34" charset="0"/>
                  <a:sym typeface="+mn-lt"/>
                </a:rPr>
                <a:t>sion of</a:t>
              </a:r>
              <a:r>
                <a:rPr lang="en-US" altLang="zh-CN" sz="1135" kern="1200">
                  <a:solidFill>
                    <a:schemeClr val="bg1"/>
                  </a:solidFill>
                  <a:ea typeface="Arial" panose="020B0604020202020204" pitchFamily="34" charset="0"/>
                  <a:sym typeface="+mn-lt"/>
                </a:rPr>
                <a:t> the report. </a:t>
              </a:r>
              <a:endParaRPr lang="en-US" altLang="zh-CN" sz="1135" kern="1200">
                <a:solidFill>
                  <a:schemeClr val="bg1"/>
                </a:solidFill>
                <a:ea typeface="Arial" panose="020B0604020202020204" pitchFamily="34" charset="0"/>
                <a:sym typeface="+mn-lt"/>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 y="-1"/>
            <a:ext cx="11520311" cy="6480175"/>
          </a:xfrm>
          <a:prstGeom prst="rect">
            <a:avLst/>
          </a:prstGeom>
          <a:blipFill>
            <a:blip r:embed="rId1"/>
            <a:stretch>
              <a:fillRect t="-9370" b="-9334"/>
            </a:stretch>
          </a:blip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latin typeface="+mn-lt"/>
              <a:ea typeface="Arial" panose="020B0604020202020204" pitchFamily="34" charset="0"/>
              <a:cs typeface="+mn-cs"/>
              <a:sym typeface="Arial" panose="020B0604020202020204" pitchFamily="34" charset="0"/>
            </a:endParaRPr>
          </a:p>
        </p:txBody>
      </p:sp>
      <p:sp>
        <p:nvSpPr>
          <p:cNvPr id="6" name="矩形 5"/>
          <p:cNvSpPr/>
          <p:nvPr/>
        </p:nvSpPr>
        <p:spPr>
          <a:xfrm>
            <a:off x="724" y="0"/>
            <a:ext cx="11520311" cy="6480175"/>
          </a:xfrm>
          <a:prstGeom prst="rect">
            <a:avLst/>
          </a:prstGeom>
          <a:solidFill>
            <a:sysClr val="windowText" lastClr="000000">
              <a:alpha val="80000"/>
            </a:sysClr>
          </a:solidFill>
          <a:ln w="12700" cap="flat">
            <a:noFill/>
            <a:miter lim="400000"/>
          </a:ln>
          <a:effectLst/>
          <a:sp3d/>
        </p:spPr>
        <p:txBody>
          <a:bodyPr rot="0" spcFirstLastPara="1" vertOverflow="overflow" horzOverflow="overflow" vert="horz" wrap="square" lIns="33751" tIns="33751" rIns="33751" bIns="33751" numCol="1" spcCol="38100" rtlCol="0" anchor="ctr">
            <a:noAutofit/>
          </a:bodyPr>
          <a:lstStyle/>
          <a:p>
            <a:pPr defTabSz="387985" hangingPunct="1">
              <a:defRPr/>
            </a:pPr>
            <a:endParaRPr lang="zh-CN" altLang="en-US" sz="850">
              <a:solidFill>
                <a:srgbClr val="FFFFFF"/>
              </a:solidFill>
              <a:ea typeface="Arial" panose="020B0604020202020204" pitchFamily="34" charset="0"/>
              <a:sym typeface="+mn-lt"/>
            </a:endParaRPr>
          </a:p>
        </p:txBody>
      </p:sp>
      <p:sp>
        <p:nvSpPr>
          <p:cNvPr id="17" name="矩形 16"/>
          <p:cNvSpPr/>
          <p:nvPr/>
        </p:nvSpPr>
        <p:spPr>
          <a:xfrm>
            <a:off x="3856990" y="3790950"/>
            <a:ext cx="3931920" cy="52197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lang="en-IN" altLang="zh-CN" sz="2800" b="1" kern="1200">
                <a:solidFill>
                  <a:schemeClr val="accent1"/>
                </a:solidFill>
                <a:ea typeface="Arial" panose="020B0604020202020204" pitchFamily="34" charset="0"/>
                <a:sym typeface="+mn-lt"/>
              </a:rPr>
              <a:t>INTRODUCTION</a:t>
            </a:r>
            <a:endParaRPr kumimoji="0" lang="zh-CN" altLang="en-US" sz="2800" b="1"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8" name="矩形 17"/>
          <p:cNvSpPr/>
          <p:nvPr/>
        </p:nvSpPr>
        <p:spPr>
          <a:xfrm>
            <a:off x="1005002" y="4352611"/>
            <a:ext cx="9510484" cy="6451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lang="en-US" altLang="zh-CN" sz="1200" kern="1200">
                <a:solidFill>
                  <a:schemeClr val="bg1"/>
                </a:solidFill>
                <a:ea typeface="Arial" panose="020B0604020202020204" pitchFamily="34" charset="0"/>
                <a:sym typeface="+mn-lt"/>
              </a:rPr>
              <a:t>Buddakan is a restaurant chain serving New American Asian cuisine owned by STARR Restaurants. Buddakan presents the vivid flavors of the Far East in a surreal atmosphere that marries the serenity of Asia with the flamboyance of 16th-century Paris</a:t>
            </a:r>
            <a:r>
              <a:rPr lang="en-IN" altLang="en-US" sz="1200" kern="1200">
                <a:solidFill>
                  <a:schemeClr val="bg1"/>
                </a:solidFill>
                <a:ea typeface="Arial" panose="020B0604020202020204" pitchFamily="34" charset="0"/>
                <a:sym typeface="+mn-lt"/>
              </a:rPr>
              <a:t>.</a:t>
            </a:r>
            <a:endParaRPr kumimoji="0" lang="en-US" altLang="zh-CN" sz="1200" b="0" i="0" u="none" strike="noStrike" kern="1200" cap="none" spc="0" normalizeH="0" baseline="0" noProof="0">
              <a:ln>
                <a:noFill/>
              </a:ln>
              <a:solidFill>
                <a:schemeClr val="bg1">
                  <a:alpha val="70000"/>
                </a:schemeClr>
              </a:solidFill>
              <a:effectLst/>
              <a:uLnTx/>
              <a:uFillTx/>
              <a:ea typeface="Arial" panose="020B0604020202020204" pitchFamily="34" charset="0"/>
              <a:sym typeface="+mn-lt"/>
            </a:endParaRPr>
          </a:p>
        </p:txBody>
      </p:sp>
      <p:grpSp>
        <p:nvGrpSpPr>
          <p:cNvPr id="19" name="组合 18"/>
          <p:cNvGrpSpPr/>
          <p:nvPr/>
        </p:nvGrpSpPr>
        <p:grpSpPr>
          <a:xfrm>
            <a:off x="4860244" y="3253845"/>
            <a:ext cx="1800000" cy="432000"/>
            <a:chOff x="5196000" y="3811351"/>
            <a:chExt cx="1800000" cy="432000"/>
          </a:xfrm>
        </p:grpSpPr>
        <p:sp>
          <p:nvSpPr>
            <p:cNvPr id="21" name="矩形 20"/>
            <p:cNvSpPr/>
            <p:nvPr/>
          </p:nvSpPr>
          <p:spPr>
            <a:xfrm>
              <a:off x="5196000" y="3827296"/>
              <a:ext cx="1800000" cy="400110"/>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chemeClr val="accent1"/>
                  </a:solidFill>
                  <a:effectLst/>
                  <a:uLnTx/>
                  <a:uFillTx/>
                  <a:ea typeface="Arial" panose="020B0604020202020204" pitchFamily="34" charset="0"/>
                  <a:sym typeface="+mn-lt"/>
                </a:rPr>
                <a:t>PART 01</a:t>
              </a:r>
              <a:endParaRPr kumimoji="0" lang="zh-CN" altLang="en-US" sz="20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22"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cxnSp>
        <p:nvCxnSpPr>
          <p:cNvPr id="20" name="直接连接符 19"/>
          <p:cNvCxnSpPr/>
          <p:nvPr/>
        </p:nvCxnSpPr>
        <p:spPr>
          <a:xfrm>
            <a:off x="1080244" y="4348897"/>
            <a:ext cx="9360000" cy="0"/>
          </a:xfrm>
          <a:prstGeom prst="line">
            <a:avLst/>
          </a:prstGeom>
          <a:noFill/>
          <a:ln w="6350" cap="flat" cmpd="sng" algn="ctr">
            <a:solidFill>
              <a:srgbClr val="003C48">
                <a:alpha val="50000"/>
              </a:srgbClr>
            </a:solidFill>
            <a:prstDash val="solid"/>
            <a:miter lim="800000"/>
          </a:ln>
          <a:effectLst/>
        </p:spPr>
      </p:cxnSp>
      <p:grpSp>
        <p:nvGrpSpPr>
          <p:cNvPr id="11" name="组合 10"/>
          <p:cNvGrpSpPr/>
          <p:nvPr/>
        </p:nvGrpSpPr>
        <p:grpSpPr>
          <a:xfrm>
            <a:off x="4860244" y="898919"/>
            <a:ext cx="1800000" cy="2087996"/>
            <a:chOff x="8514676" y="942826"/>
            <a:chExt cx="562483" cy="652480"/>
          </a:xfrm>
        </p:grpSpPr>
        <p:sp>
          <p:nvSpPr>
            <p:cNvPr id="12" name="任意多边形: 形状 11"/>
            <p:cNvSpPr/>
            <p:nvPr/>
          </p:nvSpPr>
          <p:spPr>
            <a:xfrm>
              <a:off x="8514676" y="942826"/>
              <a:ext cx="562483" cy="652480"/>
            </a:xfrm>
            <a:custGeom>
              <a:avLst/>
              <a:gdLst>
                <a:gd name="connsiteX0" fmla="*/ 483750 w 562500"/>
                <a:gd name="connsiteY0" fmla="*/ 281250 h 652500"/>
                <a:gd name="connsiteX1" fmla="*/ 281250 w 562500"/>
                <a:gd name="connsiteY1" fmla="*/ 573750 h 652500"/>
                <a:gd name="connsiteX2" fmla="*/ 78750 w 562500"/>
                <a:gd name="connsiteY2" fmla="*/ 281250 h 652500"/>
                <a:gd name="connsiteX3" fmla="*/ 281250 w 562500"/>
                <a:gd name="connsiteY3" fmla="*/ 78750 h 652500"/>
                <a:gd name="connsiteX4" fmla="*/ 483750 w 562500"/>
                <a:gd name="connsiteY4" fmla="*/ 281250 h 6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500" h="652500">
                  <a:moveTo>
                    <a:pt x="483750" y="281250"/>
                  </a:moveTo>
                  <a:cubicBezTo>
                    <a:pt x="483750" y="438750"/>
                    <a:pt x="281250" y="573750"/>
                    <a:pt x="281250" y="573750"/>
                  </a:cubicBezTo>
                  <a:cubicBezTo>
                    <a:pt x="281250" y="573750"/>
                    <a:pt x="78750" y="438750"/>
                    <a:pt x="78750" y="281250"/>
                  </a:cubicBezTo>
                  <a:cubicBezTo>
                    <a:pt x="78750" y="169412"/>
                    <a:pt x="169412" y="78750"/>
                    <a:pt x="281250" y="78750"/>
                  </a:cubicBezTo>
                  <a:cubicBezTo>
                    <a:pt x="393088" y="78750"/>
                    <a:pt x="483750" y="169412"/>
                    <a:pt x="483750" y="281250"/>
                  </a:cubicBezTo>
                  <a:close/>
                </a:path>
              </a:pathLst>
            </a:custGeom>
            <a:noFill/>
            <a:ln w="57150" cap="rnd">
              <a:gradFill>
                <a:gsLst>
                  <a:gs pos="0">
                    <a:schemeClr val="accent1"/>
                  </a:gs>
                  <a:gs pos="100000">
                    <a:schemeClr val="accent1"/>
                  </a:gs>
                </a:gsLst>
                <a:lin ang="5400000" scaled="1"/>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sp>
          <p:nvSpPr>
            <p:cNvPr id="13" name="任意多边形: 形状 12"/>
            <p:cNvSpPr/>
            <p:nvPr/>
          </p:nvSpPr>
          <p:spPr>
            <a:xfrm>
              <a:off x="8649672" y="1077822"/>
              <a:ext cx="292491" cy="292491"/>
            </a:xfrm>
            <a:custGeom>
              <a:avLst/>
              <a:gdLst>
                <a:gd name="connsiteX0" fmla="*/ 213750 w 292500"/>
                <a:gd name="connsiteY0" fmla="*/ 146250 h 292500"/>
                <a:gd name="connsiteX1" fmla="*/ 146250 w 292500"/>
                <a:gd name="connsiteY1" fmla="*/ 213750 h 292500"/>
                <a:gd name="connsiteX2" fmla="*/ 78750 w 292500"/>
                <a:gd name="connsiteY2" fmla="*/ 146250 h 292500"/>
                <a:gd name="connsiteX3" fmla="*/ 146250 w 292500"/>
                <a:gd name="connsiteY3" fmla="*/ 78750 h 292500"/>
                <a:gd name="connsiteX4" fmla="*/ 213750 w 292500"/>
                <a:gd name="connsiteY4" fmla="*/ 146250 h 2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0" h="292500">
                  <a:moveTo>
                    <a:pt x="213750" y="146250"/>
                  </a:moveTo>
                  <a:cubicBezTo>
                    <a:pt x="213750" y="183529"/>
                    <a:pt x="183529" y="213750"/>
                    <a:pt x="146250" y="213750"/>
                  </a:cubicBezTo>
                  <a:cubicBezTo>
                    <a:pt x="108971" y="213750"/>
                    <a:pt x="78750" y="183529"/>
                    <a:pt x="78750" y="146250"/>
                  </a:cubicBezTo>
                  <a:cubicBezTo>
                    <a:pt x="78750" y="108971"/>
                    <a:pt x="108971" y="78750"/>
                    <a:pt x="146250" y="78750"/>
                  </a:cubicBezTo>
                  <a:cubicBezTo>
                    <a:pt x="183529" y="78750"/>
                    <a:pt x="213750" y="108971"/>
                    <a:pt x="213750" y="146250"/>
                  </a:cubicBezTo>
                  <a:close/>
                </a:path>
              </a:pathLst>
            </a:custGeom>
            <a:noFill/>
            <a:ln w="57150" cap="rnd">
              <a:gradFill>
                <a:gsLst>
                  <a:gs pos="0">
                    <a:schemeClr val="accent1"/>
                  </a:gs>
                  <a:gs pos="100000">
                    <a:schemeClr val="accent1"/>
                  </a:gs>
                </a:gsLst>
                <a:lin ang="5400000" scaled="1"/>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mn-cs"/>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42D3DF"/>
            </a:gs>
            <a:gs pos="100000">
              <a:srgbClr val="5984E5"/>
            </a:gs>
          </a:gsLst>
          <a:lin ang="1800000" scaled="0"/>
        </a:gradFill>
        <a:effectLst/>
      </p:bgPr>
    </p:bg>
    <p:spTree>
      <p:nvGrpSpPr>
        <p:cNvPr id="1" name=""/>
        <p:cNvGrpSpPr/>
        <p:nvPr/>
      </p:nvGrpSpPr>
      <p:grpSpPr>
        <a:xfrm>
          <a:off x="0" y="0"/>
          <a:ext cx="0" cy="0"/>
          <a:chOff x="0" y="0"/>
          <a:chExt cx="0" cy="0"/>
        </a:xfrm>
      </p:grpSpPr>
      <p:sp>
        <p:nvSpPr>
          <p:cNvPr id="2" name="矩形 1"/>
          <p:cNvSpPr/>
          <p:nvPr/>
        </p:nvSpPr>
        <p:spPr>
          <a:xfrm>
            <a:off x="511603" y="508514"/>
            <a:ext cx="10498783" cy="5461647"/>
          </a:xfrm>
          <a:prstGeom prst="rect">
            <a:avLst/>
          </a:prstGeom>
          <a:solidFill>
            <a:schemeClr val="tx1"/>
          </a:solidFill>
          <a:ln>
            <a:noFill/>
          </a:ln>
          <a:effectLst>
            <a:outerShdw blurRad="3175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64235" hangingPunct="1">
              <a:defRPr/>
            </a:pPr>
            <a:endParaRPr lang="zh-CN" altLang="en-US" sz="1700" kern="1200">
              <a:solidFill>
                <a:prstClr val="white"/>
              </a:solidFill>
              <a:ea typeface="Arial" panose="020B0604020202020204" pitchFamily="34" charset="0"/>
              <a:sym typeface="+mn-lt"/>
            </a:endParaRPr>
          </a:p>
        </p:txBody>
      </p:sp>
      <p:grpSp>
        <p:nvGrpSpPr>
          <p:cNvPr id="22" name="组合 21"/>
          <p:cNvGrpSpPr/>
          <p:nvPr/>
        </p:nvGrpSpPr>
        <p:grpSpPr>
          <a:xfrm>
            <a:off x="6276561" y="931866"/>
            <a:ext cx="3280587" cy="731928"/>
            <a:chOff x="6276561" y="931866"/>
            <a:chExt cx="3280587" cy="731928"/>
          </a:xfrm>
        </p:grpSpPr>
        <p:sp>
          <p:nvSpPr>
            <p:cNvPr id="3" name="文本框 2"/>
            <p:cNvSpPr txBox="1"/>
            <p:nvPr/>
          </p:nvSpPr>
          <p:spPr>
            <a:xfrm>
              <a:off x="6276561" y="931866"/>
              <a:ext cx="3280587" cy="499110"/>
            </a:xfrm>
            <a:prstGeom prst="rect">
              <a:avLst/>
            </a:prstGeom>
            <a:noFill/>
          </p:spPr>
          <p:txBody>
            <a:bodyPr wrap="square" rtlCol="0">
              <a:spAutoFit/>
            </a:bodyPr>
            <a:lstStyle/>
            <a:p>
              <a:pPr algn="l" defTabSz="864235" hangingPunct="1">
                <a:defRPr/>
              </a:pPr>
              <a:r>
                <a:rPr lang="zh-CN" altLang="en-US" sz="2645" b="1" kern="1200" dirty="0">
                  <a:solidFill>
                    <a:schemeClr val="accent1"/>
                  </a:solidFill>
                  <a:latin typeface="Arial" panose="020B0604020202020204" pitchFamily="34" charset="0"/>
                  <a:ea typeface="Arial" panose="020B0604020202020204" pitchFamily="34" charset="0"/>
                  <a:sym typeface="+mn-lt"/>
                </a:rPr>
                <a:t>About</a:t>
              </a:r>
              <a:endParaRPr lang="zh-CN" altLang="en-US" sz="2645" b="1" kern="1200" dirty="0">
                <a:solidFill>
                  <a:schemeClr val="accent1"/>
                </a:solidFill>
                <a:latin typeface="Arial" panose="020B0604020202020204" pitchFamily="34" charset="0"/>
                <a:ea typeface="Arial" panose="020B0604020202020204" pitchFamily="34" charset="0"/>
                <a:sym typeface="+mn-lt"/>
              </a:endParaRPr>
            </a:p>
          </p:txBody>
        </p:sp>
        <p:sp>
          <p:nvSpPr>
            <p:cNvPr id="4" name="文本框 3"/>
            <p:cNvSpPr txBox="1"/>
            <p:nvPr/>
          </p:nvSpPr>
          <p:spPr>
            <a:xfrm>
              <a:off x="6276561" y="1397729"/>
              <a:ext cx="3280587" cy="266065"/>
            </a:xfrm>
            <a:prstGeom prst="rect">
              <a:avLst/>
            </a:prstGeom>
            <a:noFill/>
          </p:spPr>
          <p:txBody>
            <a:bodyPr wrap="square" rtlCol="0">
              <a:spAutoFit/>
            </a:bodyPr>
            <a:lstStyle/>
            <a:p>
              <a:pPr algn="l" defTabSz="864235" hangingPunct="1">
                <a:defRPr/>
              </a:pPr>
              <a:r>
                <a:rPr lang="da-DK" altLang="zh-CN" sz="1135" kern="1200" spc="283" dirty="0">
                  <a:solidFill>
                    <a:prstClr val="white">
                      <a:lumMod val="50000"/>
                    </a:prstClr>
                  </a:solidFill>
                  <a:ea typeface="Arial" panose="020B0604020202020204" pitchFamily="34" charset="0"/>
                  <a:sym typeface="+mn-lt"/>
                </a:rPr>
                <a:t>Objective of the Restaurant</a:t>
              </a:r>
              <a:endParaRPr lang="da-DK" altLang="zh-CN" sz="1135" kern="1200" spc="283" dirty="0">
                <a:solidFill>
                  <a:prstClr val="white">
                    <a:lumMod val="50000"/>
                  </a:prstClr>
                </a:solidFill>
                <a:ea typeface="Arial" panose="020B0604020202020204" pitchFamily="34" charset="0"/>
                <a:sym typeface="+mn-lt"/>
              </a:endParaRPr>
            </a:p>
          </p:txBody>
        </p:sp>
      </p:grpSp>
      <p:sp>
        <p:nvSpPr>
          <p:cNvPr id="5" name="文本框 4"/>
          <p:cNvSpPr txBox="1"/>
          <p:nvPr/>
        </p:nvSpPr>
        <p:spPr>
          <a:xfrm>
            <a:off x="6276560" y="1910803"/>
            <a:ext cx="3552096" cy="3399790"/>
          </a:xfrm>
          <a:prstGeom prst="rect">
            <a:avLst/>
          </a:prstGeom>
          <a:noFill/>
        </p:spPr>
        <p:txBody>
          <a:bodyPr wrap="square" rtlCol="0">
            <a:spAutoFit/>
          </a:bodyPr>
          <a:lstStyle/>
          <a:p>
            <a:pPr marL="285750" indent="-285750" algn="l" defTabSz="864235" hangingPunct="1">
              <a:spcBef>
                <a:spcPts val="1135"/>
              </a:spcBef>
              <a:buFont typeface="Arial" panose="020B0604020202020204" pitchFamily="34" charset="0"/>
              <a:buChar char="•"/>
              <a:defRPr/>
            </a:pPr>
            <a:r>
              <a:rPr lang="en-US" altLang="zh-CN" sz="1510" kern="1200">
                <a:solidFill>
                  <a:schemeClr val="bg1"/>
                </a:solidFill>
                <a:ea typeface="Arial" panose="020B0604020202020204" pitchFamily="34" charset="0"/>
                <a:sym typeface="+mn-lt"/>
              </a:rPr>
              <a:t>Buddakan is planning to open a restaurant in the heart of United Kingdom, London, to broaden their Asian fusion food venture into the United Kingdom.</a:t>
            </a:r>
            <a:endParaRPr lang="en-US" altLang="zh-CN" sz="1510" kern="1200">
              <a:solidFill>
                <a:schemeClr val="bg1"/>
              </a:solidFill>
              <a:ea typeface="Arial" panose="020B0604020202020204" pitchFamily="34" charset="0"/>
              <a:sym typeface="+mn-lt"/>
            </a:endParaRPr>
          </a:p>
          <a:p>
            <a:pPr marL="285750" indent="-285750" algn="l" defTabSz="864235" hangingPunct="1">
              <a:spcBef>
                <a:spcPts val="1135"/>
              </a:spcBef>
              <a:buFont typeface="Arial" panose="020B0604020202020204" pitchFamily="34" charset="0"/>
              <a:buChar char="•"/>
              <a:defRPr/>
            </a:pPr>
            <a:r>
              <a:rPr lang="en-IN" altLang="en-US" sz="1510" kern="1200">
                <a:solidFill>
                  <a:schemeClr val="bg1"/>
                </a:solidFill>
                <a:ea typeface="Arial" panose="020B0604020202020204" pitchFamily="34" charset="0"/>
                <a:sym typeface="+mn-lt"/>
              </a:rPr>
              <a:t>A Geo spatial data analysis of the city of London is to be performed to determine the best location to open the restaurant. Since Buddakan is an Asian Fusion style restaurant, The target audience is mostly Asian and White.</a:t>
            </a:r>
            <a:endParaRPr lang="en-IN" altLang="en-US" sz="1510" kern="1200">
              <a:solidFill>
                <a:schemeClr val="bg1"/>
              </a:solidFill>
              <a:ea typeface="Arial" panose="020B0604020202020204" pitchFamily="34" charset="0"/>
              <a:sym typeface="+mn-lt"/>
            </a:endParaRPr>
          </a:p>
          <a:p>
            <a:pPr marL="285750" indent="-285750" algn="l" defTabSz="864235" hangingPunct="1">
              <a:spcBef>
                <a:spcPts val="1135"/>
              </a:spcBef>
              <a:buFont typeface="Arial" panose="020B0604020202020204" pitchFamily="34" charset="0"/>
              <a:buChar char="•"/>
              <a:defRPr/>
            </a:pPr>
            <a:endParaRPr lang="en-US" altLang="zh-CN" sz="1510" kern="1200" dirty="0">
              <a:solidFill>
                <a:schemeClr val="bg1"/>
              </a:solidFill>
              <a:ea typeface="Arial" panose="020B0604020202020204" pitchFamily="34" charset="0"/>
              <a:sym typeface="+mn-lt"/>
            </a:endParaRPr>
          </a:p>
        </p:txBody>
      </p:sp>
      <p:grpSp>
        <p:nvGrpSpPr>
          <p:cNvPr id="23" name="组合 22"/>
          <p:cNvGrpSpPr/>
          <p:nvPr/>
        </p:nvGrpSpPr>
        <p:grpSpPr>
          <a:xfrm>
            <a:off x="6433134" y="5244707"/>
            <a:ext cx="367510" cy="367510"/>
            <a:chOff x="6379159" y="4974832"/>
            <a:chExt cx="367510" cy="367510"/>
          </a:xfrm>
        </p:grpSpPr>
        <p:sp>
          <p:nvSpPr>
            <p:cNvPr id="7" name="椭圆 6"/>
            <p:cNvSpPr/>
            <p:nvPr/>
          </p:nvSpPr>
          <p:spPr>
            <a:xfrm>
              <a:off x="6379159" y="4974832"/>
              <a:ext cx="367510" cy="367510"/>
            </a:xfrm>
            <a:prstGeom prst="ellipse">
              <a:avLst/>
            </a:prstGeom>
            <a:solidFill>
              <a:srgbClr val="00206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64235" hangingPunct="1">
                <a:defRPr/>
              </a:pPr>
              <a:endParaRPr lang="zh-CN" altLang="en-US" sz="1700" kern="1200">
                <a:solidFill>
                  <a:prstClr val="white"/>
                </a:solidFill>
                <a:ea typeface="Arial" panose="020B0604020202020204" pitchFamily="34" charset="0"/>
                <a:sym typeface="+mn-lt"/>
              </a:endParaRPr>
            </a:p>
          </p:txBody>
        </p:sp>
        <p:sp>
          <p:nvSpPr>
            <p:cNvPr id="10" name="图形 186"/>
            <p:cNvSpPr/>
            <p:nvPr/>
          </p:nvSpPr>
          <p:spPr>
            <a:xfrm>
              <a:off x="6477052" y="5079086"/>
              <a:ext cx="171724" cy="159003"/>
            </a:xfrm>
            <a:custGeom>
              <a:avLst/>
              <a:gdLst>
                <a:gd name="connsiteX0" fmla="*/ 512804 w 607500"/>
                <a:gd name="connsiteY0" fmla="*/ 115016 h 562500"/>
                <a:gd name="connsiteX1" fmla="*/ 337795 w 607500"/>
                <a:gd name="connsiteY1" fmla="*/ 114975 h 562500"/>
                <a:gd name="connsiteX2" fmla="*/ 337754 w 607500"/>
                <a:gd name="connsiteY2" fmla="*/ 115016 h 562500"/>
                <a:gd name="connsiteX3" fmla="*/ 313904 w 607500"/>
                <a:gd name="connsiteY3" fmla="*/ 138866 h 562500"/>
                <a:gd name="connsiteX4" fmla="*/ 290054 w 607500"/>
                <a:gd name="connsiteY4" fmla="*/ 115016 h 562500"/>
                <a:gd name="connsiteX5" fmla="*/ 115004 w 607500"/>
                <a:gd name="connsiteY5" fmla="*/ 115016 h 562500"/>
                <a:gd name="connsiteX6" fmla="*/ 115004 w 607500"/>
                <a:gd name="connsiteY6" fmla="*/ 290066 h 562500"/>
                <a:gd name="connsiteX7" fmla="*/ 138854 w 607500"/>
                <a:gd name="connsiteY7" fmla="*/ 313916 h 562500"/>
                <a:gd name="connsiteX8" fmla="*/ 313904 w 607500"/>
                <a:gd name="connsiteY8" fmla="*/ 488966 h 562500"/>
                <a:gd name="connsiteX9" fmla="*/ 488954 w 607500"/>
                <a:gd name="connsiteY9" fmla="*/ 313916 h 562500"/>
                <a:gd name="connsiteX10" fmla="*/ 512804 w 607500"/>
                <a:gd name="connsiteY10" fmla="*/ 290066 h 562500"/>
                <a:gd name="connsiteX11" fmla="*/ 512845 w 607500"/>
                <a:gd name="connsiteY11" fmla="*/ 115057 h 562500"/>
                <a:gd name="connsiteX12" fmla="*/ 512804 w 607500"/>
                <a:gd name="connsiteY12" fmla="*/ 115016 h 5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7500" h="562500">
                  <a:moveTo>
                    <a:pt x="512804" y="115016"/>
                  </a:moveTo>
                  <a:cubicBezTo>
                    <a:pt x="464488" y="66677"/>
                    <a:pt x="386134" y="66659"/>
                    <a:pt x="337795" y="114975"/>
                  </a:cubicBezTo>
                  <a:cubicBezTo>
                    <a:pt x="337781" y="114989"/>
                    <a:pt x="337768" y="115002"/>
                    <a:pt x="337754" y="115016"/>
                  </a:cubicBezTo>
                  <a:lnTo>
                    <a:pt x="313904" y="138866"/>
                  </a:lnTo>
                  <a:lnTo>
                    <a:pt x="290054" y="115016"/>
                  </a:lnTo>
                  <a:cubicBezTo>
                    <a:pt x="241715" y="66677"/>
                    <a:pt x="163343" y="66677"/>
                    <a:pt x="115004" y="115016"/>
                  </a:cubicBezTo>
                  <a:cubicBezTo>
                    <a:pt x="66665" y="163355"/>
                    <a:pt x="66665" y="241727"/>
                    <a:pt x="115004" y="290066"/>
                  </a:cubicBezTo>
                  <a:lnTo>
                    <a:pt x="138854" y="313916"/>
                  </a:lnTo>
                  <a:lnTo>
                    <a:pt x="313904" y="488966"/>
                  </a:lnTo>
                  <a:lnTo>
                    <a:pt x="488954" y="313916"/>
                  </a:lnTo>
                  <a:lnTo>
                    <a:pt x="512804" y="290066"/>
                  </a:lnTo>
                  <a:cubicBezTo>
                    <a:pt x="561143" y="241750"/>
                    <a:pt x="561161" y="163396"/>
                    <a:pt x="512845" y="115057"/>
                  </a:cubicBezTo>
                  <a:cubicBezTo>
                    <a:pt x="512831" y="115043"/>
                    <a:pt x="512818" y="115030"/>
                    <a:pt x="512804" y="115016"/>
                  </a:cubicBezTo>
                  <a:close/>
                </a:path>
              </a:pathLst>
            </a:custGeom>
            <a:noFill/>
            <a:ln w="12700" cap="rnd">
              <a:solidFill>
                <a:schemeClr val="accent1"/>
              </a:solidFill>
              <a:prstDash val="solid"/>
              <a:round/>
            </a:ln>
          </p:spPr>
          <p:txBody>
            <a:bodyPr rtlCol="0" anchor="ctr"/>
            <a:lstStyle/>
            <a:p>
              <a:pPr algn="l" defTabSz="864235" hangingPunct="1">
                <a:defRPr/>
              </a:pPr>
              <a:endParaRPr lang="zh-CN" altLang="en-US" sz="1700" kern="1200">
                <a:solidFill>
                  <a:prstClr val="black"/>
                </a:solidFill>
                <a:ea typeface="Arial" panose="020B0604020202020204" pitchFamily="34" charset="0"/>
                <a:sym typeface="+mn-lt"/>
              </a:endParaRPr>
            </a:p>
          </p:txBody>
        </p:sp>
      </p:grpSp>
      <p:grpSp>
        <p:nvGrpSpPr>
          <p:cNvPr id="24" name="组合 23"/>
          <p:cNvGrpSpPr/>
          <p:nvPr/>
        </p:nvGrpSpPr>
        <p:grpSpPr>
          <a:xfrm>
            <a:off x="6882537" y="5238357"/>
            <a:ext cx="367510" cy="367510"/>
            <a:chOff x="6883172" y="4974832"/>
            <a:chExt cx="367510" cy="367510"/>
          </a:xfrm>
        </p:grpSpPr>
        <p:sp>
          <p:nvSpPr>
            <p:cNvPr id="8" name="椭圆 7"/>
            <p:cNvSpPr/>
            <p:nvPr/>
          </p:nvSpPr>
          <p:spPr>
            <a:xfrm>
              <a:off x="6883172" y="4974832"/>
              <a:ext cx="367510" cy="367510"/>
            </a:xfrm>
            <a:prstGeom prst="ellipse">
              <a:avLst/>
            </a:prstGeom>
            <a:solidFill>
              <a:srgbClr val="00206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64235" hangingPunct="1">
                <a:defRPr/>
              </a:pPr>
              <a:endParaRPr lang="zh-CN" altLang="en-US" sz="1700" kern="1200">
                <a:solidFill>
                  <a:prstClr val="white"/>
                </a:solidFill>
                <a:ea typeface="Arial" panose="020B0604020202020204" pitchFamily="34" charset="0"/>
                <a:sym typeface="+mn-lt"/>
              </a:endParaRPr>
            </a:p>
          </p:txBody>
        </p:sp>
        <p:sp>
          <p:nvSpPr>
            <p:cNvPr id="11" name="图形 190"/>
            <p:cNvSpPr/>
            <p:nvPr/>
          </p:nvSpPr>
          <p:spPr>
            <a:xfrm>
              <a:off x="6984245" y="5072725"/>
              <a:ext cx="165364" cy="171724"/>
            </a:xfrm>
            <a:custGeom>
              <a:avLst/>
              <a:gdLst>
                <a:gd name="connsiteX0" fmla="*/ 348750 w 585000"/>
                <a:gd name="connsiteY0" fmla="*/ 236250 h 607500"/>
                <a:gd name="connsiteX1" fmla="*/ 348750 w 585000"/>
                <a:gd name="connsiteY1" fmla="*/ 146250 h 607500"/>
                <a:gd name="connsiteX2" fmla="*/ 281250 w 585000"/>
                <a:gd name="connsiteY2" fmla="*/ 78750 h 607500"/>
                <a:gd name="connsiteX3" fmla="*/ 191250 w 585000"/>
                <a:gd name="connsiteY3" fmla="*/ 281250 h 607500"/>
                <a:gd name="connsiteX4" fmla="*/ 191250 w 585000"/>
                <a:gd name="connsiteY4" fmla="*/ 528750 h 607500"/>
                <a:gd name="connsiteX5" fmla="*/ 445050 w 585000"/>
                <a:gd name="connsiteY5" fmla="*/ 528750 h 607500"/>
                <a:gd name="connsiteX6" fmla="*/ 490050 w 585000"/>
                <a:gd name="connsiteY6" fmla="*/ 490500 h 607500"/>
                <a:gd name="connsiteX7" fmla="*/ 521100 w 585000"/>
                <a:gd name="connsiteY7" fmla="*/ 288000 h 607500"/>
                <a:gd name="connsiteX8" fmla="*/ 483362 w 585000"/>
                <a:gd name="connsiteY8" fmla="*/ 236757 h 607500"/>
                <a:gd name="connsiteX9" fmla="*/ 476100 w 585000"/>
                <a:gd name="connsiteY9" fmla="*/ 236250 h 607500"/>
                <a:gd name="connsiteX10" fmla="*/ 191250 w 585000"/>
                <a:gd name="connsiteY10" fmla="*/ 528750 h 607500"/>
                <a:gd name="connsiteX11" fmla="*/ 123750 w 585000"/>
                <a:gd name="connsiteY11" fmla="*/ 528750 h 607500"/>
                <a:gd name="connsiteX12" fmla="*/ 78750 w 585000"/>
                <a:gd name="connsiteY12" fmla="*/ 483750 h 607500"/>
                <a:gd name="connsiteX13" fmla="*/ 78750 w 585000"/>
                <a:gd name="connsiteY13" fmla="*/ 326250 h 607500"/>
                <a:gd name="connsiteX14" fmla="*/ 123750 w 585000"/>
                <a:gd name="connsiteY14" fmla="*/ 281250 h 607500"/>
                <a:gd name="connsiteX15" fmla="*/ 191250 w 585000"/>
                <a:gd name="connsiteY15" fmla="*/ 281250 h 60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5000" h="607500">
                  <a:moveTo>
                    <a:pt x="348750" y="236250"/>
                  </a:moveTo>
                  <a:lnTo>
                    <a:pt x="348750" y="146250"/>
                  </a:lnTo>
                  <a:cubicBezTo>
                    <a:pt x="348750" y="108971"/>
                    <a:pt x="318529" y="78750"/>
                    <a:pt x="281250" y="78750"/>
                  </a:cubicBezTo>
                  <a:lnTo>
                    <a:pt x="191250" y="281250"/>
                  </a:lnTo>
                  <a:lnTo>
                    <a:pt x="191250" y="528750"/>
                  </a:lnTo>
                  <a:lnTo>
                    <a:pt x="445050" y="528750"/>
                  </a:lnTo>
                  <a:cubicBezTo>
                    <a:pt x="467489" y="529004"/>
                    <a:pt x="486685" y="512687"/>
                    <a:pt x="490050" y="490500"/>
                  </a:cubicBezTo>
                  <a:lnTo>
                    <a:pt x="521100" y="288000"/>
                  </a:lnTo>
                  <a:cubicBezTo>
                    <a:pt x="524830" y="263429"/>
                    <a:pt x="507934" y="240486"/>
                    <a:pt x="483362" y="236757"/>
                  </a:cubicBezTo>
                  <a:cubicBezTo>
                    <a:pt x="480959" y="236392"/>
                    <a:pt x="478531" y="236222"/>
                    <a:pt x="476100" y="236250"/>
                  </a:cubicBezTo>
                  <a:close/>
                  <a:moveTo>
                    <a:pt x="191250" y="528750"/>
                  </a:moveTo>
                  <a:lnTo>
                    <a:pt x="123750" y="528750"/>
                  </a:lnTo>
                  <a:cubicBezTo>
                    <a:pt x="98897" y="528750"/>
                    <a:pt x="78750" y="508603"/>
                    <a:pt x="78750" y="483750"/>
                  </a:cubicBezTo>
                  <a:lnTo>
                    <a:pt x="78750" y="326250"/>
                  </a:lnTo>
                  <a:cubicBezTo>
                    <a:pt x="78750" y="301397"/>
                    <a:pt x="98897" y="281250"/>
                    <a:pt x="123750" y="281250"/>
                  </a:cubicBezTo>
                  <a:lnTo>
                    <a:pt x="191250" y="281250"/>
                  </a:lnTo>
                </a:path>
              </a:pathLst>
            </a:custGeom>
            <a:noFill/>
            <a:ln w="12700" cap="rnd">
              <a:solidFill>
                <a:schemeClr val="accent1"/>
              </a:solidFill>
              <a:prstDash val="solid"/>
              <a:round/>
            </a:ln>
          </p:spPr>
          <p:txBody>
            <a:bodyPr rtlCol="0" anchor="ctr"/>
            <a:lstStyle/>
            <a:p>
              <a:pPr algn="l" defTabSz="864235" hangingPunct="1">
                <a:defRPr/>
              </a:pPr>
              <a:endParaRPr lang="zh-CN" altLang="en-US" sz="1700" kern="1200">
                <a:solidFill>
                  <a:prstClr val="black"/>
                </a:solidFill>
                <a:ea typeface="Arial" panose="020B0604020202020204" pitchFamily="34" charset="0"/>
                <a:sym typeface="+mn-lt"/>
              </a:endParaRPr>
            </a:p>
          </p:txBody>
        </p:sp>
      </p:grpSp>
      <p:grpSp>
        <p:nvGrpSpPr>
          <p:cNvPr id="25" name="组合 24"/>
          <p:cNvGrpSpPr/>
          <p:nvPr/>
        </p:nvGrpSpPr>
        <p:grpSpPr>
          <a:xfrm>
            <a:off x="7373851" y="5245342"/>
            <a:ext cx="367510" cy="367510"/>
            <a:chOff x="7387186" y="4974832"/>
            <a:chExt cx="367510" cy="367510"/>
          </a:xfrm>
        </p:grpSpPr>
        <p:sp>
          <p:nvSpPr>
            <p:cNvPr id="9" name="椭圆 8"/>
            <p:cNvSpPr/>
            <p:nvPr/>
          </p:nvSpPr>
          <p:spPr>
            <a:xfrm>
              <a:off x="7387186" y="4974832"/>
              <a:ext cx="367510" cy="367510"/>
            </a:xfrm>
            <a:prstGeom prst="ellipse">
              <a:avLst/>
            </a:prstGeom>
            <a:solidFill>
              <a:srgbClr val="00206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64235" hangingPunct="1">
                <a:defRPr/>
              </a:pPr>
              <a:endParaRPr lang="zh-CN" altLang="en-US" sz="1700" kern="1200">
                <a:solidFill>
                  <a:prstClr val="white"/>
                </a:solidFill>
                <a:ea typeface="Arial" panose="020B0604020202020204" pitchFamily="34" charset="0"/>
                <a:sym typeface="+mn-lt"/>
              </a:endParaRPr>
            </a:p>
          </p:txBody>
        </p:sp>
        <p:sp>
          <p:nvSpPr>
            <p:cNvPr id="13" name="任意多边形: 形状 12"/>
            <p:cNvSpPr/>
            <p:nvPr/>
          </p:nvSpPr>
          <p:spPr>
            <a:xfrm>
              <a:off x="7567760" y="5072725"/>
              <a:ext cx="82682" cy="82682"/>
            </a:xfrm>
            <a:custGeom>
              <a:avLst/>
              <a:gdLst>
                <a:gd name="connsiteX0" fmla="*/ 213750 w 292500"/>
                <a:gd name="connsiteY0" fmla="*/ 146250 h 292500"/>
                <a:gd name="connsiteX1" fmla="*/ 146250 w 292500"/>
                <a:gd name="connsiteY1" fmla="*/ 213750 h 292500"/>
                <a:gd name="connsiteX2" fmla="*/ 78750 w 292500"/>
                <a:gd name="connsiteY2" fmla="*/ 146250 h 292500"/>
                <a:gd name="connsiteX3" fmla="*/ 146250 w 292500"/>
                <a:gd name="connsiteY3" fmla="*/ 78750 h 292500"/>
                <a:gd name="connsiteX4" fmla="*/ 213750 w 292500"/>
                <a:gd name="connsiteY4" fmla="*/ 146250 h 2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0" h="292500">
                  <a:moveTo>
                    <a:pt x="213750" y="146250"/>
                  </a:moveTo>
                  <a:cubicBezTo>
                    <a:pt x="213750" y="183529"/>
                    <a:pt x="183529" y="213750"/>
                    <a:pt x="146250" y="213750"/>
                  </a:cubicBezTo>
                  <a:cubicBezTo>
                    <a:pt x="108971" y="213750"/>
                    <a:pt x="78750" y="183529"/>
                    <a:pt x="78750" y="146250"/>
                  </a:cubicBezTo>
                  <a:cubicBezTo>
                    <a:pt x="78750" y="108971"/>
                    <a:pt x="108971" y="78750"/>
                    <a:pt x="146250" y="78750"/>
                  </a:cubicBezTo>
                  <a:cubicBezTo>
                    <a:pt x="183529" y="78750"/>
                    <a:pt x="213750" y="108971"/>
                    <a:pt x="213750" y="146250"/>
                  </a:cubicBezTo>
                  <a:close/>
                </a:path>
              </a:pathLst>
            </a:custGeom>
            <a:noFill/>
            <a:ln w="12700" cap="rnd">
              <a:solidFill>
                <a:schemeClr val="accent1"/>
              </a:solidFill>
              <a:prstDash val="solid"/>
              <a:round/>
            </a:ln>
          </p:spPr>
          <p:txBody>
            <a:bodyPr rtlCol="0" anchor="ctr"/>
            <a:lstStyle/>
            <a:p>
              <a:pPr algn="l" defTabSz="864235" hangingPunct="1">
                <a:defRPr/>
              </a:pPr>
              <a:endParaRPr lang="zh-CN" altLang="en-US" sz="1700" kern="1200">
                <a:solidFill>
                  <a:prstClr val="black"/>
                </a:solidFill>
                <a:ea typeface="Arial" panose="020B0604020202020204" pitchFamily="34" charset="0"/>
                <a:sym typeface="+mn-lt"/>
              </a:endParaRPr>
            </a:p>
          </p:txBody>
        </p:sp>
        <p:sp>
          <p:nvSpPr>
            <p:cNvPr id="14" name="任意多边形: 形状 13"/>
            <p:cNvSpPr/>
            <p:nvPr/>
          </p:nvSpPr>
          <p:spPr>
            <a:xfrm>
              <a:off x="7491439" y="5117246"/>
              <a:ext cx="82682" cy="82682"/>
            </a:xfrm>
            <a:custGeom>
              <a:avLst/>
              <a:gdLst>
                <a:gd name="connsiteX0" fmla="*/ 213750 w 292500"/>
                <a:gd name="connsiteY0" fmla="*/ 146250 h 292500"/>
                <a:gd name="connsiteX1" fmla="*/ 146250 w 292500"/>
                <a:gd name="connsiteY1" fmla="*/ 213750 h 292500"/>
                <a:gd name="connsiteX2" fmla="*/ 78750 w 292500"/>
                <a:gd name="connsiteY2" fmla="*/ 146250 h 292500"/>
                <a:gd name="connsiteX3" fmla="*/ 146250 w 292500"/>
                <a:gd name="connsiteY3" fmla="*/ 78750 h 292500"/>
                <a:gd name="connsiteX4" fmla="*/ 213750 w 292500"/>
                <a:gd name="connsiteY4" fmla="*/ 146250 h 2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0" h="292500">
                  <a:moveTo>
                    <a:pt x="213750" y="146250"/>
                  </a:moveTo>
                  <a:cubicBezTo>
                    <a:pt x="213750" y="183529"/>
                    <a:pt x="183529" y="213750"/>
                    <a:pt x="146250" y="213750"/>
                  </a:cubicBezTo>
                  <a:cubicBezTo>
                    <a:pt x="108971" y="213750"/>
                    <a:pt x="78750" y="183529"/>
                    <a:pt x="78750" y="146250"/>
                  </a:cubicBezTo>
                  <a:cubicBezTo>
                    <a:pt x="78750" y="108971"/>
                    <a:pt x="108971" y="78750"/>
                    <a:pt x="146250" y="78750"/>
                  </a:cubicBezTo>
                  <a:cubicBezTo>
                    <a:pt x="183529" y="78750"/>
                    <a:pt x="213750" y="108971"/>
                    <a:pt x="213750" y="146250"/>
                  </a:cubicBezTo>
                  <a:close/>
                </a:path>
              </a:pathLst>
            </a:custGeom>
            <a:noFill/>
            <a:ln w="12700" cap="rnd">
              <a:solidFill>
                <a:schemeClr val="accent1"/>
              </a:solidFill>
              <a:prstDash val="solid"/>
              <a:round/>
            </a:ln>
          </p:spPr>
          <p:txBody>
            <a:bodyPr rtlCol="0" anchor="ctr"/>
            <a:lstStyle/>
            <a:p>
              <a:pPr algn="l" defTabSz="864235" hangingPunct="1">
                <a:defRPr/>
              </a:pPr>
              <a:endParaRPr lang="zh-CN" altLang="en-US" sz="1700" kern="1200">
                <a:solidFill>
                  <a:prstClr val="black"/>
                </a:solidFill>
                <a:ea typeface="Arial" panose="020B0604020202020204" pitchFamily="34" charset="0"/>
                <a:sym typeface="+mn-lt"/>
              </a:endParaRPr>
            </a:p>
          </p:txBody>
        </p:sp>
        <p:sp>
          <p:nvSpPr>
            <p:cNvPr id="15" name="任意多边形: 形状 14"/>
            <p:cNvSpPr/>
            <p:nvPr/>
          </p:nvSpPr>
          <p:spPr>
            <a:xfrm>
              <a:off x="7567760" y="5161767"/>
              <a:ext cx="82682" cy="82682"/>
            </a:xfrm>
            <a:custGeom>
              <a:avLst/>
              <a:gdLst>
                <a:gd name="connsiteX0" fmla="*/ 213750 w 292500"/>
                <a:gd name="connsiteY0" fmla="*/ 146250 h 292500"/>
                <a:gd name="connsiteX1" fmla="*/ 146250 w 292500"/>
                <a:gd name="connsiteY1" fmla="*/ 213750 h 292500"/>
                <a:gd name="connsiteX2" fmla="*/ 78750 w 292500"/>
                <a:gd name="connsiteY2" fmla="*/ 146250 h 292500"/>
                <a:gd name="connsiteX3" fmla="*/ 146250 w 292500"/>
                <a:gd name="connsiteY3" fmla="*/ 78750 h 292500"/>
                <a:gd name="connsiteX4" fmla="*/ 213750 w 292500"/>
                <a:gd name="connsiteY4" fmla="*/ 146250 h 2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0" h="292500">
                  <a:moveTo>
                    <a:pt x="213750" y="146250"/>
                  </a:moveTo>
                  <a:cubicBezTo>
                    <a:pt x="213750" y="183529"/>
                    <a:pt x="183529" y="213750"/>
                    <a:pt x="146250" y="213750"/>
                  </a:cubicBezTo>
                  <a:cubicBezTo>
                    <a:pt x="108971" y="213750"/>
                    <a:pt x="78750" y="183529"/>
                    <a:pt x="78750" y="146250"/>
                  </a:cubicBezTo>
                  <a:cubicBezTo>
                    <a:pt x="78750" y="108971"/>
                    <a:pt x="108971" y="78750"/>
                    <a:pt x="146250" y="78750"/>
                  </a:cubicBezTo>
                  <a:cubicBezTo>
                    <a:pt x="183529" y="78750"/>
                    <a:pt x="213750" y="108971"/>
                    <a:pt x="213750" y="146250"/>
                  </a:cubicBezTo>
                  <a:close/>
                </a:path>
              </a:pathLst>
            </a:custGeom>
            <a:noFill/>
            <a:ln w="12700" cap="rnd">
              <a:solidFill>
                <a:schemeClr val="accent1"/>
              </a:solidFill>
              <a:prstDash val="solid"/>
              <a:round/>
            </a:ln>
          </p:spPr>
          <p:txBody>
            <a:bodyPr rtlCol="0" anchor="ctr"/>
            <a:lstStyle/>
            <a:p>
              <a:pPr algn="l" defTabSz="864235" hangingPunct="1">
                <a:defRPr/>
              </a:pPr>
              <a:endParaRPr lang="zh-CN" altLang="en-US" sz="1700" kern="1200">
                <a:solidFill>
                  <a:prstClr val="black"/>
                </a:solidFill>
                <a:ea typeface="Arial" panose="020B0604020202020204" pitchFamily="34" charset="0"/>
                <a:sym typeface="+mn-lt"/>
              </a:endParaRPr>
            </a:p>
          </p:txBody>
        </p:sp>
        <p:sp>
          <p:nvSpPr>
            <p:cNvPr id="16" name="任意多边形: 形状 15"/>
            <p:cNvSpPr/>
            <p:nvPr/>
          </p:nvSpPr>
          <p:spPr>
            <a:xfrm>
              <a:off x="7526992" y="5145930"/>
              <a:ext cx="82682" cy="63601"/>
            </a:xfrm>
            <a:custGeom>
              <a:avLst/>
              <a:gdLst>
                <a:gd name="connsiteX0" fmla="*/ 78750 w 292500"/>
                <a:gd name="connsiteY0" fmla="*/ 78750 h 225000"/>
                <a:gd name="connsiteX1" fmla="*/ 232425 w 292500"/>
                <a:gd name="connsiteY1" fmla="*/ 168300 h 225000"/>
              </a:gdLst>
              <a:ahLst/>
              <a:cxnLst>
                <a:cxn ang="0">
                  <a:pos x="connsiteX0" y="connsiteY0"/>
                </a:cxn>
                <a:cxn ang="0">
                  <a:pos x="connsiteX1" y="connsiteY1"/>
                </a:cxn>
              </a:cxnLst>
              <a:rect l="l" t="t" r="r" b="b"/>
              <a:pathLst>
                <a:path w="292500" h="225000">
                  <a:moveTo>
                    <a:pt x="78750" y="78750"/>
                  </a:moveTo>
                  <a:lnTo>
                    <a:pt x="232425" y="168300"/>
                  </a:lnTo>
                </a:path>
              </a:pathLst>
            </a:custGeom>
            <a:ln w="12700" cap="rnd">
              <a:solidFill>
                <a:schemeClr val="accent1"/>
              </a:solidFill>
              <a:prstDash val="solid"/>
              <a:round/>
            </a:ln>
          </p:spPr>
          <p:txBody>
            <a:bodyPr rtlCol="0" anchor="ctr"/>
            <a:lstStyle/>
            <a:p>
              <a:pPr algn="l" defTabSz="864235" hangingPunct="1">
                <a:defRPr/>
              </a:pPr>
              <a:endParaRPr lang="zh-CN" altLang="en-US" sz="1700" kern="1200">
                <a:solidFill>
                  <a:prstClr val="black"/>
                </a:solidFill>
                <a:ea typeface="Arial" panose="020B0604020202020204" pitchFamily="34" charset="0"/>
                <a:sym typeface="+mn-lt"/>
              </a:endParaRPr>
            </a:p>
          </p:txBody>
        </p:sp>
        <p:sp>
          <p:nvSpPr>
            <p:cNvPr id="17" name="任意多边形: 形状 16"/>
            <p:cNvSpPr/>
            <p:nvPr/>
          </p:nvSpPr>
          <p:spPr>
            <a:xfrm>
              <a:off x="7526992" y="5101409"/>
              <a:ext cx="82682" cy="63601"/>
            </a:xfrm>
            <a:custGeom>
              <a:avLst/>
              <a:gdLst>
                <a:gd name="connsiteX0" fmla="*/ 232200 w 292500"/>
                <a:gd name="connsiteY0" fmla="*/ 78750 h 225000"/>
                <a:gd name="connsiteX1" fmla="*/ 78750 w 292500"/>
                <a:gd name="connsiteY1" fmla="*/ 168300 h 225000"/>
              </a:gdLst>
              <a:ahLst/>
              <a:cxnLst>
                <a:cxn ang="0">
                  <a:pos x="connsiteX0" y="connsiteY0"/>
                </a:cxn>
                <a:cxn ang="0">
                  <a:pos x="connsiteX1" y="connsiteY1"/>
                </a:cxn>
              </a:cxnLst>
              <a:rect l="l" t="t" r="r" b="b"/>
              <a:pathLst>
                <a:path w="292500" h="225000">
                  <a:moveTo>
                    <a:pt x="232200" y="78750"/>
                  </a:moveTo>
                  <a:lnTo>
                    <a:pt x="78750" y="168300"/>
                  </a:lnTo>
                </a:path>
              </a:pathLst>
            </a:custGeom>
            <a:ln w="12700" cap="rnd">
              <a:solidFill>
                <a:schemeClr val="accent1"/>
              </a:solidFill>
              <a:prstDash val="solid"/>
              <a:round/>
            </a:ln>
          </p:spPr>
          <p:txBody>
            <a:bodyPr rtlCol="0" anchor="ctr"/>
            <a:lstStyle/>
            <a:p>
              <a:pPr algn="l" defTabSz="864235" hangingPunct="1">
                <a:defRPr/>
              </a:pPr>
              <a:endParaRPr lang="zh-CN" altLang="en-US" sz="1700" kern="1200">
                <a:solidFill>
                  <a:prstClr val="black"/>
                </a:solidFill>
                <a:ea typeface="Arial" panose="020B0604020202020204" pitchFamily="34" charset="0"/>
                <a:sym typeface="+mn-lt"/>
              </a:endParaRPr>
            </a:p>
          </p:txBody>
        </p:sp>
      </p:grpSp>
      <p:sp>
        <p:nvSpPr>
          <p:cNvPr id="20" name="矩形 19" hidden="1"/>
          <p:cNvSpPr/>
          <p:nvPr/>
        </p:nvSpPr>
        <p:spPr>
          <a:xfrm>
            <a:off x="510102" y="508514"/>
            <a:ext cx="5250142" cy="5461647"/>
          </a:xfrm>
          <a:prstGeom prst="rect">
            <a:avLst/>
          </a:prstGeom>
          <a:gradFill>
            <a:gsLst>
              <a:gs pos="0">
                <a:srgbClr val="42D3DF">
                  <a:alpha val="65000"/>
                </a:srgbClr>
              </a:gs>
              <a:gs pos="100000">
                <a:srgbClr val="5984E5">
                  <a:alpha val="65000"/>
                </a:srgbClr>
              </a:gs>
            </a:gsLst>
            <a:lin ang="1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64235" hangingPunct="1">
              <a:defRPr/>
            </a:pPr>
            <a:endParaRPr lang="zh-CN" altLang="en-US" sz="1700" kern="1200">
              <a:solidFill>
                <a:prstClr val="white"/>
              </a:solidFill>
              <a:ea typeface="Arial" panose="020B0604020202020204" pitchFamily="34" charset="0"/>
              <a:sym typeface="+mn-lt"/>
            </a:endParaRPr>
          </a:p>
        </p:txBody>
      </p:sp>
      <p:pic>
        <p:nvPicPr>
          <p:cNvPr id="6" name="Picture 5"/>
          <p:cNvPicPr>
            <a:picLocks noChangeAspect="1"/>
          </p:cNvPicPr>
          <p:nvPr/>
        </p:nvPicPr>
        <p:blipFill>
          <a:blip r:embed="rId1"/>
          <a:stretch>
            <a:fillRect/>
          </a:stretch>
        </p:blipFill>
        <p:spPr>
          <a:xfrm>
            <a:off x="160020" y="508635"/>
            <a:ext cx="6116320" cy="5461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5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 y="-1"/>
            <a:ext cx="11520311" cy="6480175"/>
          </a:xfrm>
          <a:prstGeom prst="rect">
            <a:avLst/>
          </a:prstGeom>
          <a:blipFill>
            <a:blip r:embed="rId1"/>
            <a:stretch>
              <a:fillRect t="-68143" b="-67876"/>
            </a:stretch>
          </a:blip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latin typeface="+mn-lt"/>
              <a:ea typeface="Arial" panose="020B0604020202020204" pitchFamily="34" charset="0"/>
              <a:cs typeface="+mn-cs"/>
              <a:sym typeface="Arial" panose="020B0604020202020204" pitchFamily="34" charset="0"/>
            </a:endParaRPr>
          </a:p>
        </p:txBody>
      </p:sp>
      <p:sp>
        <p:nvSpPr>
          <p:cNvPr id="6" name="矩形 5"/>
          <p:cNvSpPr/>
          <p:nvPr/>
        </p:nvSpPr>
        <p:spPr>
          <a:xfrm>
            <a:off x="89" y="0"/>
            <a:ext cx="11520311" cy="6480175"/>
          </a:xfrm>
          <a:prstGeom prst="rect">
            <a:avLst/>
          </a:prstGeom>
          <a:solidFill>
            <a:sysClr val="windowText" lastClr="000000">
              <a:alpha val="80000"/>
            </a:sysClr>
          </a:solidFill>
          <a:ln w="12700" cap="flat">
            <a:noFill/>
            <a:miter lim="400000"/>
          </a:ln>
          <a:effectLst/>
          <a:sp3d/>
        </p:spPr>
        <p:txBody>
          <a:bodyPr rot="0" spcFirstLastPara="1" vertOverflow="overflow" horzOverflow="overflow" vert="horz" wrap="square" lIns="33751" tIns="33751" rIns="33751" bIns="33751" numCol="1" spcCol="38100" rtlCol="0" anchor="ctr">
            <a:noAutofit/>
          </a:bodyPr>
          <a:lstStyle/>
          <a:p>
            <a:pPr defTabSz="387985" hangingPunct="1">
              <a:defRPr/>
            </a:pPr>
            <a:endParaRPr lang="zh-CN" altLang="en-US" sz="850">
              <a:solidFill>
                <a:srgbClr val="FFFFFF"/>
              </a:solidFill>
              <a:ea typeface="Arial" panose="020B0604020202020204" pitchFamily="34" charset="0"/>
              <a:sym typeface="+mn-lt"/>
            </a:endParaRPr>
          </a:p>
        </p:txBody>
      </p:sp>
      <p:sp>
        <p:nvSpPr>
          <p:cNvPr id="17" name="矩形 16"/>
          <p:cNvSpPr/>
          <p:nvPr/>
        </p:nvSpPr>
        <p:spPr>
          <a:xfrm>
            <a:off x="4017645" y="3785235"/>
            <a:ext cx="3650615" cy="52197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IN" altLang="zh-CN" sz="2800" b="1" i="0" u="none" strike="noStrike" kern="1200" cap="none" spc="0" normalizeH="0" baseline="0" noProof="0">
                <a:ln>
                  <a:noFill/>
                </a:ln>
                <a:solidFill>
                  <a:schemeClr val="accent1"/>
                </a:solidFill>
                <a:effectLst/>
                <a:uLnTx/>
                <a:uFillTx/>
                <a:ea typeface="Arial" panose="020B0604020202020204" pitchFamily="34" charset="0"/>
                <a:sym typeface="+mn-lt"/>
              </a:rPr>
              <a:t>DATA</a:t>
            </a:r>
            <a:endParaRPr kumimoji="0" lang="en-IN" altLang="zh-CN" sz="2800" b="1"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8" name="矩形 17"/>
          <p:cNvSpPr/>
          <p:nvPr/>
        </p:nvSpPr>
        <p:spPr>
          <a:xfrm>
            <a:off x="1005002" y="4352611"/>
            <a:ext cx="9510484" cy="6451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bg1">
                    <a:alpha val="70000"/>
                  </a:schemeClr>
                </a:solidFill>
                <a:effectLst/>
                <a:uLnTx/>
                <a:uFillTx/>
                <a:ea typeface="Arial" panose="020B0604020202020204" pitchFamily="34" charset="0"/>
                <a:sym typeface="+mn-lt"/>
              </a:rPr>
              <a:t>The data for determining the best Neighborhood(s) with most target audience is provided by London Data store. The London Data store is an open source platform to access London’s data for free. The London Data store is created by the Greater London Authority (GLA).</a:t>
            </a:r>
            <a:endParaRPr kumimoji="0" lang="en-US" altLang="zh-CN" sz="1200" b="0" i="0" u="none" strike="noStrike" kern="1200" cap="none" spc="0" normalizeH="0" baseline="0" noProof="0">
              <a:ln>
                <a:noFill/>
              </a:ln>
              <a:solidFill>
                <a:schemeClr val="bg1">
                  <a:alpha val="70000"/>
                </a:schemeClr>
              </a:solidFill>
              <a:effectLst/>
              <a:uLnTx/>
              <a:uFillTx/>
              <a:ea typeface="Arial" panose="020B0604020202020204" pitchFamily="34" charset="0"/>
              <a:sym typeface="+mn-lt"/>
            </a:endParaRPr>
          </a:p>
        </p:txBody>
      </p:sp>
      <p:grpSp>
        <p:nvGrpSpPr>
          <p:cNvPr id="19" name="组合 18"/>
          <p:cNvGrpSpPr/>
          <p:nvPr/>
        </p:nvGrpSpPr>
        <p:grpSpPr>
          <a:xfrm>
            <a:off x="4860244" y="3253845"/>
            <a:ext cx="1800000" cy="432000"/>
            <a:chOff x="5196000" y="3811351"/>
            <a:chExt cx="1800000" cy="432000"/>
          </a:xfrm>
        </p:grpSpPr>
        <p:sp>
          <p:nvSpPr>
            <p:cNvPr id="21" name="矩形 20"/>
            <p:cNvSpPr/>
            <p:nvPr/>
          </p:nvSpPr>
          <p:spPr>
            <a:xfrm>
              <a:off x="5196000" y="3827296"/>
              <a:ext cx="1800000" cy="400110"/>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chemeClr val="accent1"/>
                  </a:solidFill>
                  <a:effectLst/>
                  <a:uLnTx/>
                  <a:uFillTx/>
                  <a:ea typeface="Arial" panose="020B0604020202020204" pitchFamily="34" charset="0"/>
                  <a:sym typeface="+mn-lt"/>
                </a:rPr>
                <a:t>PART 02</a:t>
              </a:r>
              <a:endParaRPr kumimoji="0" lang="zh-CN" altLang="en-US" sz="20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22"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cxnSp>
        <p:nvCxnSpPr>
          <p:cNvPr id="20" name="直接连接符 19"/>
          <p:cNvCxnSpPr/>
          <p:nvPr/>
        </p:nvCxnSpPr>
        <p:spPr>
          <a:xfrm>
            <a:off x="1080244" y="4348897"/>
            <a:ext cx="9360000" cy="0"/>
          </a:xfrm>
          <a:prstGeom prst="line">
            <a:avLst/>
          </a:prstGeom>
          <a:noFill/>
          <a:ln w="6350" cap="flat" cmpd="sng" algn="ctr">
            <a:solidFill>
              <a:srgbClr val="003C48">
                <a:alpha val="50000"/>
              </a:srgbClr>
            </a:solidFill>
            <a:prstDash val="solid"/>
            <a:miter lim="800000"/>
          </a:ln>
          <a:effectLst/>
        </p:spPr>
      </p:cxnSp>
      <p:grpSp>
        <p:nvGrpSpPr>
          <p:cNvPr id="12" name="组合 11"/>
          <p:cNvGrpSpPr/>
          <p:nvPr/>
        </p:nvGrpSpPr>
        <p:grpSpPr>
          <a:xfrm>
            <a:off x="4860244" y="898919"/>
            <a:ext cx="1800000" cy="2113038"/>
            <a:chOff x="5297274" y="3125260"/>
            <a:chExt cx="517485" cy="607482"/>
          </a:xfrm>
        </p:grpSpPr>
        <p:sp>
          <p:nvSpPr>
            <p:cNvPr id="13" name="任意多边形: 形状 12"/>
            <p:cNvSpPr/>
            <p:nvPr/>
          </p:nvSpPr>
          <p:spPr>
            <a:xfrm>
              <a:off x="5297274" y="3125260"/>
              <a:ext cx="517484" cy="607482"/>
            </a:xfrm>
            <a:custGeom>
              <a:avLst/>
              <a:gdLst>
                <a:gd name="connsiteX0" fmla="*/ 303750 w 517500"/>
                <a:gd name="connsiteY0" fmla="*/ 78750 h 607500"/>
                <a:gd name="connsiteX1" fmla="*/ 123750 w 517500"/>
                <a:gd name="connsiteY1" fmla="*/ 78750 h 607500"/>
                <a:gd name="connsiteX2" fmla="*/ 78750 w 517500"/>
                <a:gd name="connsiteY2" fmla="*/ 123750 h 607500"/>
                <a:gd name="connsiteX3" fmla="*/ 78750 w 517500"/>
                <a:gd name="connsiteY3" fmla="*/ 483750 h 607500"/>
                <a:gd name="connsiteX4" fmla="*/ 123750 w 517500"/>
                <a:gd name="connsiteY4" fmla="*/ 528750 h 607500"/>
                <a:gd name="connsiteX5" fmla="*/ 393750 w 517500"/>
                <a:gd name="connsiteY5" fmla="*/ 528750 h 607500"/>
                <a:gd name="connsiteX6" fmla="*/ 438750 w 517500"/>
                <a:gd name="connsiteY6" fmla="*/ 483750 h 607500"/>
                <a:gd name="connsiteX7" fmla="*/ 438750 w 517500"/>
                <a:gd name="connsiteY7" fmla="*/ 213750 h 60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500" h="607500">
                  <a:moveTo>
                    <a:pt x="303750" y="78750"/>
                  </a:moveTo>
                  <a:lnTo>
                    <a:pt x="123750" y="78750"/>
                  </a:lnTo>
                  <a:cubicBezTo>
                    <a:pt x="98897" y="78750"/>
                    <a:pt x="78750" y="98897"/>
                    <a:pt x="78750" y="123750"/>
                  </a:cubicBezTo>
                  <a:lnTo>
                    <a:pt x="78750" y="483750"/>
                  </a:lnTo>
                  <a:cubicBezTo>
                    <a:pt x="78750" y="508603"/>
                    <a:pt x="98897" y="528750"/>
                    <a:pt x="123750" y="528750"/>
                  </a:cubicBezTo>
                  <a:lnTo>
                    <a:pt x="393750" y="528750"/>
                  </a:lnTo>
                  <a:cubicBezTo>
                    <a:pt x="418603" y="528750"/>
                    <a:pt x="438750" y="508603"/>
                    <a:pt x="438750" y="483750"/>
                  </a:cubicBezTo>
                  <a:lnTo>
                    <a:pt x="438750" y="213750"/>
                  </a:lnTo>
                  <a:close/>
                </a:path>
              </a:pathLst>
            </a:custGeom>
            <a:noFill/>
            <a:ln w="57150" cap="rnd">
              <a:solidFill>
                <a:schemeClr val="accent1"/>
              </a:solidFill>
              <a:prstDash val="solid"/>
              <a:round/>
            </a:ln>
          </p:spPr>
          <p:txBody>
            <a:bodyPr rtlCol="0" anchor="ctr"/>
            <a:lstStyle/>
            <a:p>
              <a:pPr algn="l" defTabSz="914400" hangingPunct="1"/>
              <a:endParaRPr lang="zh-CN" altLang="en-US" sz="1800" kern="1200">
                <a:solidFill>
                  <a:prstClr val="black"/>
                </a:solidFill>
                <a:latin typeface="Arial" panose="020B0604020202020204" pitchFamily="34" charset="0"/>
                <a:ea typeface="Arial" panose="020B0604020202020204" pitchFamily="34" charset="0"/>
                <a:sym typeface="Arial" panose="020B0604020202020204" pitchFamily="34" charset="0"/>
              </a:endParaRPr>
            </a:p>
          </p:txBody>
        </p:sp>
        <p:sp>
          <p:nvSpPr>
            <p:cNvPr id="14" name="任意多边形: 形状 13"/>
            <p:cNvSpPr/>
            <p:nvPr/>
          </p:nvSpPr>
          <p:spPr>
            <a:xfrm>
              <a:off x="5522268" y="3125260"/>
              <a:ext cx="292491" cy="292491"/>
            </a:xfrm>
            <a:custGeom>
              <a:avLst/>
              <a:gdLst>
                <a:gd name="connsiteX0" fmla="*/ 78750 w 292500"/>
                <a:gd name="connsiteY0" fmla="*/ 78750 h 292500"/>
                <a:gd name="connsiteX1" fmla="*/ 78750 w 292500"/>
                <a:gd name="connsiteY1" fmla="*/ 213750 h 292500"/>
                <a:gd name="connsiteX2" fmla="*/ 213750 w 292500"/>
                <a:gd name="connsiteY2" fmla="*/ 213750 h 292500"/>
              </a:gdLst>
              <a:ahLst/>
              <a:cxnLst>
                <a:cxn ang="0">
                  <a:pos x="connsiteX0" y="connsiteY0"/>
                </a:cxn>
                <a:cxn ang="0">
                  <a:pos x="connsiteX1" y="connsiteY1"/>
                </a:cxn>
                <a:cxn ang="0">
                  <a:pos x="connsiteX2" y="connsiteY2"/>
                </a:cxn>
              </a:cxnLst>
              <a:rect l="l" t="t" r="r" b="b"/>
              <a:pathLst>
                <a:path w="292500" h="292500">
                  <a:moveTo>
                    <a:pt x="78750" y="78750"/>
                  </a:moveTo>
                  <a:lnTo>
                    <a:pt x="78750" y="213750"/>
                  </a:lnTo>
                  <a:lnTo>
                    <a:pt x="213750" y="213750"/>
                  </a:lnTo>
                </a:path>
              </a:pathLst>
            </a:custGeom>
            <a:noFill/>
            <a:ln w="57150" cap="rnd">
              <a:solidFill>
                <a:schemeClr val="accent1"/>
              </a:solidFill>
              <a:prstDash val="solid"/>
              <a:round/>
            </a:ln>
          </p:spPr>
          <p:txBody>
            <a:bodyPr rtlCol="0" anchor="ctr"/>
            <a:lstStyle/>
            <a:p>
              <a:pPr algn="l" defTabSz="914400" hangingPunct="1"/>
              <a:endParaRPr lang="zh-CN" altLang="en-US" sz="1800" kern="1200">
                <a:solidFill>
                  <a:prstClr val="black"/>
                </a:solidFill>
                <a:latin typeface="Arial" panose="020B0604020202020204" pitchFamily="34" charset="0"/>
                <a:ea typeface="Arial" panose="020B0604020202020204" pitchFamily="34" charset="0"/>
                <a:sym typeface="Arial" panose="020B0604020202020204" pitchFamily="34" charset="0"/>
              </a:endParaRPr>
            </a:p>
          </p:txBody>
        </p:sp>
        <p:sp>
          <p:nvSpPr>
            <p:cNvPr id="15" name="任意多边形: 形状 14"/>
            <p:cNvSpPr/>
            <p:nvPr/>
          </p:nvSpPr>
          <p:spPr>
            <a:xfrm>
              <a:off x="5409771" y="3417750"/>
              <a:ext cx="292491" cy="157496"/>
            </a:xfrm>
            <a:custGeom>
              <a:avLst/>
              <a:gdLst>
                <a:gd name="connsiteX0" fmla="*/ 78750 w 292500"/>
                <a:gd name="connsiteY0" fmla="*/ 78750 h 157500"/>
                <a:gd name="connsiteX1" fmla="*/ 213750 w 292500"/>
                <a:gd name="connsiteY1" fmla="*/ 78750 h 157500"/>
              </a:gdLst>
              <a:ahLst/>
              <a:cxnLst>
                <a:cxn ang="0">
                  <a:pos x="connsiteX0" y="connsiteY0"/>
                </a:cxn>
                <a:cxn ang="0">
                  <a:pos x="connsiteX1" y="connsiteY1"/>
                </a:cxn>
              </a:cxnLst>
              <a:rect l="l" t="t" r="r" b="b"/>
              <a:pathLst>
                <a:path w="292500" h="157500">
                  <a:moveTo>
                    <a:pt x="78750" y="78750"/>
                  </a:moveTo>
                  <a:lnTo>
                    <a:pt x="213750" y="78750"/>
                  </a:lnTo>
                </a:path>
              </a:pathLst>
            </a:custGeom>
            <a:noFill/>
            <a:ln w="57150" cap="rnd">
              <a:solidFill>
                <a:schemeClr val="accent1"/>
              </a:solidFill>
              <a:prstDash val="solid"/>
              <a:round/>
            </a:ln>
          </p:spPr>
          <p:txBody>
            <a:bodyPr rtlCol="0" anchor="ctr"/>
            <a:lstStyle/>
            <a:p>
              <a:pPr algn="l" defTabSz="914400" hangingPunct="1"/>
              <a:endParaRPr lang="zh-CN" altLang="en-US" sz="1800" kern="1200">
                <a:solidFill>
                  <a:prstClr val="black"/>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692978" y="2401169"/>
            <a:ext cx="4137101" cy="2045732"/>
            <a:chOff x="1179388" y="2293219"/>
            <a:chExt cx="4137101" cy="2045732"/>
          </a:xfrm>
        </p:grpSpPr>
        <p:sp>
          <p:nvSpPr>
            <p:cNvPr id="3" name="文本框 2"/>
            <p:cNvSpPr txBox="1"/>
            <p:nvPr/>
          </p:nvSpPr>
          <p:spPr>
            <a:xfrm>
              <a:off x="1179388" y="2293219"/>
              <a:ext cx="2997835" cy="454025"/>
            </a:xfrm>
            <a:prstGeom prst="rect">
              <a:avLst/>
            </a:prstGeom>
            <a:noFill/>
          </p:spPr>
          <p:txBody>
            <a:bodyPr wrap="none" rtlCol="0">
              <a:spAutoFit/>
            </a:bodyPr>
            <a:lstStyle/>
            <a:p>
              <a:pPr algn="l"/>
              <a:r>
                <a:rPr lang="en-IN" altLang="zh-CN">
                  <a:solidFill>
                    <a:schemeClr val="bg1"/>
                  </a:solidFill>
                  <a:ea typeface="Arial" panose="020B0604020202020204" pitchFamily="34" charset="0"/>
                  <a:sym typeface="+mn-lt"/>
                </a:rPr>
                <a:t>POPULATION DATA</a:t>
              </a:r>
              <a:endParaRPr lang="en-IN" altLang="zh-CN">
                <a:solidFill>
                  <a:schemeClr val="bg1"/>
                </a:solidFill>
                <a:ea typeface="Arial" panose="020B0604020202020204" pitchFamily="34" charset="0"/>
                <a:sym typeface="+mn-lt"/>
              </a:endParaRPr>
            </a:p>
          </p:txBody>
        </p:sp>
        <p:sp>
          <p:nvSpPr>
            <p:cNvPr id="4" name="文本框 3"/>
            <p:cNvSpPr txBox="1"/>
            <p:nvPr/>
          </p:nvSpPr>
          <p:spPr>
            <a:xfrm>
              <a:off x="1179388" y="2862576"/>
              <a:ext cx="4137101" cy="1476375"/>
            </a:xfrm>
            <a:prstGeom prst="rect">
              <a:avLst/>
            </a:prstGeom>
            <a:noFill/>
          </p:spPr>
          <p:txBody>
            <a:bodyPr wrap="square" rtlCol="0">
              <a:spAutoFit/>
            </a:bodyPr>
            <a:lstStyle/>
            <a:p>
              <a:pPr algn="l">
                <a:lnSpc>
                  <a:spcPct val="150000"/>
                </a:lnSpc>
              </a:pPr>
              <a:r>
                <a:rPr lang="en-US" altLang="zh-CN" sz="1200">
                  <a:solidFill>
                    <a:schemeClr val="bg1"/>
                  </a:solidFill>
                  <a:ea typeface="Arial" panose="020B0604020202020204" pitchFamily="34" charset="0"/>
                  <a:sym typeface="+mn-lt"/>
                </a:rPr>
                <a:t>The Data set containing the population of each borough classified based on ethnicity is used to perform the analysis. The data set consists of all 33 boroughs in London along with the respective population for each Borough.</a:t>
              </a:r>
              <a:endParaRPr lang="en-US" altLang="zh-CN" sz="1200">
                <a:solidFill>
                  <a:schemeClr val="bg1"/>
                </a:solidFill>
                <a:ea typeface="Arial" panose="020B0604020202020204" pitchFamily="34" charset="0"/>
                <a:sym typeface="+mn-lt"/>
              </a:endParaRPr>
            </a:p>
          </p:txBody>
        </p:sp>
      </p:grpSp>
      <p:grpSp>
        <p:nvGrpSpPr>
          <p:cNvPr id="14" name="组合 13"/>
          <p:cNvGrpSpPr/>
          <p:nvPr/>
        </p:nvGrpSpPr>
        <p:grpSpPr>
          <a:xfrm>
            <a:off x="692926" y="1035930"/>
            <a:ext cx="827436" cy="827436"/>
            <a:chOff x="1309511" y="1181980"/>
            <a:chExt cx="827436" cy="827436"/>
          </a:xfrm>
        </p:grpSpPr>
        <p:sp>
          <p:nvSpPr>
            <p:cNvPr id="6" name="椭圆 5"/>
            <p:cNvSpPr/>
            <p:nvPr/>
          </p:nvSpPr>
          <p:spPr>
            <a:xfrm>
              <a:off x="1309511" y="1181980"/>
              <a:ext cx="827436" cy="827436"/>
            </a:xfrm>
            <a:prstGeom prst="ellipse">
              <a:avLst/>
            </a:prstGeom>
            <a:gradFill flip="none" rotWithShape="1">
              <a:gsLst>
                <a:gs pos="0">
                  <a:schemeClr val="accent2"/>
                </a:gs>
                <a:gs pos="10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nvGrpSpPr>
            <p:cNvPr id="7" name="组合 6"/>
            <p:cNvGrpSpPr/>
            <p:nvPr/>
          </p:nvGrpSpPr>
          <p:grpSpPr>
            <a:xfrm>
              <a:off x="1436222" y="1308691"/>
              <a:ext cx="574014" cy="574014"/>
              <a:chOff x="4172249" y="5285250"/>
              <a:chExt cx="607500" cy="607500"/>
            </a:xfrm>
          </p:grpSpPr>
          <p:sp>
            <p:nvSpPr>
              <p:cNvPr id="8" name="任意多边形: 形状 7"/>
              <p:cNvSpPr/>
              <p:nvPr/>
            </p:nvSpPr>
            <p:spPr>
              <a:xfrm>
                <a:off x="4172249" y="5285250"/>
                <a:ext cx="607500" cy="382500"/>
              </a:xfrm>
              <a:custGeom>
                <a:avLst/>
                <a:gdLst>
                  <a:gd name="connsiteX0" fmla="*/ 303750 w 607500"/>
                  <a:gd name="connsiteY0" fmla="*/ 78750 h 382500"/>
                  <a:gd name="connsiteX1" fmla="*/ 78750 w 607500"/>
                  <a:gd name="connsiteY1" fmla="*/ 191250 h 382500"/>
                  <a:gd name="connsiteX2" fmla="*/ 303750 w 607500"/>
                  <a:gd name="connsiteY2" fmla="*/ 303750 h 382500"/>
                  <a:gd name="connsiteX3" fmla="*/ 528750 w 607500"/>
                  <a:gd name="connsiteY3" fmla="*/ 191250 h 382500"/>
                  <a:gd name="connsiteX4" fmla="*/ 303750 w 607500"/>
                  <a:gd name="connsiteY4" fmla="*/ 78750 h 38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500" h="382500">
                    <a:moveTo>
                      <a:pt x="303750" y="78750"/>
                    </a:moveTo>
                    <a:lnTo>
                      <a:pt x="78750" y="191250"/>
                    </a:lnTo>
                    <a:lnTo>
                      <a:pt x="303750" y="303750"/>
                    </a:lnTo>
                    <a:lnTo>
                      <a:pt x="528750" y="191250"/>
                    </a:lnTo>
                    <a:lnTo>
                      <a:pt x="303750" y="78750"/>
                    </a:lnTo>
                    <a:close/>
                  </a:path>
                </a:pathLst>
              </a:custGeom>
              <a:noFill/>
              <a:ln w="19050" cap="rnd">
                <a:solidFill>
                  <a:schemeClr val="bg1"/>
                </a:solidFill>
                <a:prstDash val="solid"/>
                <a:round/>
              </a:ln>
            </p:spPr>
            <p:txBody>
              <a:bodyPr rtlCol="0" anchor="ctr"/>
              <a:lstStyle/>
              <a:p>
                <a:pPr algn="l" defTabSz="864235" hangingPunct="1">
                  <a:defRPr/>
                </a:pPr>
                <a:endParaRPr lang="zh-CN" altLang="en-US" sz="1700" kern="1200">
                  <a:solidFill>
                    <a:prstClr val="black"/>
                  </a:solidFill>
                  <a:ea typeface="Arial" panose="020B0604020202020204" pitchFamily="34" charset="0"/>
                  <a:sym typeface="+mn-lt"/>
                </a:endParaRPr>
              </a:p>
            </p:txBody>
          </p:sp>
          <p:sp>
            <p:nvSpPr>
              <p:cNvPr id="9" name="任意多边形: 形状 8"/>
              <p:cNvSpPr/>
              <p:nvPr/>
            </p:nvSpPr>
            <p:spPr>
              <a:xfrm>
                <a:off x="4172249" y="5622750"/>
                <a:ext cx="607500" cy="270000"/>
              </a:xfrm>
              <a:custGeom>
                <a:avLst/>
                <a:gdLst>
                  <a:gd name="connsiteX0" fmla="*/ 78750 w 607500"/>
                  <a:gd name="connsiteY0" fmla="*/ 78750 h 270000"/>
                  <a:gd name="connsiteX1" fmla="*/ 303750 w 607500"/>
                  <a:gd name="connsiteY1" fmla="*/ 191250 h 270000"/>
                  <a:gd name="connsiteX2" fmla="*/ 528750 w 607500"/>
                  <a:gd name="connsiteY2" fmla="*/ 78750 h 270000"/>
                </a:gdLst>
                <a:ahLst/>
                <a:cxnLst>
                  <a:cxn ang="0">
                    <a:pos x="connsiteX0" y="connsiteY0"/>
                  </a:cxn>
                  <a:cxn ang="0">
                    <a:pos x="connsiteX1" y="connsiteY1"/>
                  </a:cxn>
                  <a:cxn ang="0">
                    <a:pos x="connsiteX2" y="connsiteY2"/>
                  </a:cxn>
                </a:cxnLst>
                <a:rect l="l" t="t" r="r" b="b"/>
                <a:pathLst>
                  <a:path w="607500" h="270000">
                    <a:moveTo>
                      <a:pt x="78750" y="78750"/>
                    </a:moveTo>
                    <a:lnTo>
                      <a:pt x="303750" y="191250"/>
                    </a:lnTo>
                    <a:lnTo>
                      <a:pt x="528750" y="78750"/>
                    </a:lnTo>
                  </a:path>
                </a:pathLst>
              </a:custGeom>
              <a:noFill/>
              <a:ln w="19050" cap="rnd">
                <a:solidFill>
                  <a:schemeClr val="bg1"/>
                </a:solidFill>
                <a:prstDash val="solid"/>
                <a:round/>
              </a:ln>
            </p:spPr>
            <p:txBody>
              <a:bodyPr rtlCol="0" anchor="ctr"/>
              <a:lstStyle/>
              <a:p>
                <a:pPr algn="l" defTabSz="864235" hangingPunct="1">
                  <a:defRPr/>
                </a:pPr>
                <a:endParaRPr lang="zh-CN" altLang="en-US" sz="1700" kern="1200">
                  <a:solidFill>
                    <a:prstClr val="black"/>
                  </a:solidFill>
                  <a:ea typeface="Arial" panose="020B0604020202020204" pitchFamily="34" charset="0"/>
                  <a:sym typeface="+mn-lt"/>
                </a:endParaRPr>
              </a:p>
            </p:txBody>
          </p:sp>
          <p:sp>
            <p:nvSpPr>
              <p:cNvPr id="10" name="任意多边形: 形状 9"/>
              <p:cNvSpPr/>
              <p:nvPr/>
            </p:nvSpPr>
            <p:spPr>
              <a:xfrm>
                <a:off x="4172249" y="5510250"/>
                <a:ext cx="607500" cy="270000"/>
              </a:xfrm>
              <a:custGeom>
                <a:avLst/>
                <a:gdLst>
                  <a:gd name="connsiteX0" fmla="*/ 78750 w 607500"/>
                  <a:gd name="connsiteY0" fmla="*/ 78750 h 270000"/>
                  <a:gd name="connsiteX1" fmla="*/ 303750 w 607500"/>
                  <a:gd name="connsiteY1" fmla="*/ 191250 h 270000"/>
                  <a:gd name="connsiteX2" fmla="*/ 528750 w 607500"/>
                  <a:gd name="connsiteY2" fmla="*/ 78750 h 270000"/>
                </a:gdLst>
                <a:ahLst/>
                <a:cxnLst>
                  <a:cxn ang="0">
                    <a:pos x="connsiteX0" y="connsiteY0"/>
                  </a:cxn>
                  <a:cxn ang="0">
                    <a:pos x="connsiteX1" y="connsiteY1"/>
                  </a:cxn>
                  <a:cxn ang="0">
                    <a:pos x="connsiteX2" y="connsiteY2"/>
                  </a:cxn>
                </a:cxnLst>
                <a:rect l="l" t="t" r="r" b="b"/>
                <a:pathLst>
                  <a:path w="607500" h="270000">
                    <a:moveTo>
                      <a:pt x="78750" y="78750"/>
                    </a:moveTo>
                    <a:lnTo>
                      <a:pt x="303750" y="191250"/>
                    </a:lnTo>
                    <a:lnTo>
                      <a:pt x="528750" y="78750"/>
                    </a:lnTo>
                  </a:path>
                </a:pathLst>
              </a:custGeom>
              <a:noFill/>
              <a:ln w="19050" cap="rnd">
                <a:solidFill>
                  <a:schemeClr val="bg1"/>
                </a:solidFill>
                <a:prstDash val="solid"/>
                <a:round/>
              </a:ln>
            </p:spPr>
            <p:txBody>
              <a:bodyPr rtlCol="0" anchor="ctr"/>
              <a:lstStyle/>
              <a:p>
                <a:pPr algn="l" defTabSz="864235" hangingPunct="1">
                  <a:defRPr/>
                </a:pPr>
                <a:endParaRPr lang="zh-CN" altLang="en-US" sz="1700" kern="1200">
                  <a:solidFill>
                    <a:prstClr val="black"/>
                  </a:solidFill>
                  <a:ea typeface="Arial" panose="020B0604020202020204" pitchFamily="34" charset="0"/>
                  <a:sym typeface="+mn-lt"/>
                </a:endParaRPr>
              </a:p>
            </p:txBody>
          </p:sp>
        </p:grpSp>
      </p:grpSp>
      <p:grpSp>
        <p:nvGrpSpPr>
          <p:cNvPr id="2" name="组合 14"/>
          <p:cNvGrpSpPr/>
          <p:nvPr/>
        </p:nvGrpSpPr>
        <p:grpSpPr>
          <a:xfrm>
            <a:off x="6625148" y="466324"/>
            <a:ext cx="4137101" cy="2322592"/>
            <a:chOff x="1179388" y="2293219"/>
            <a:chExt cx="4137101" cy="2322592"/>
          </a:xfrm>
        </p:grpSpPr>
        <p:sp>
          <p:nvSpPr>
            <p:cNvPr id="13" name="文本框 2"/>
            <p:cNvSpPr txBox="1"/>
            <p:nvPr/>
          </p:nvSpPr>
          <p:spPr>
            <a:xfrm>
              <a:off x="1179388" y="2293219"/>
              <a:ext cx="2597785" cy="454025"/>
            </a:xfrm>
            <a:prstGeom prst="rect">
              <a:avLst/>
            </a:prstGeom>
            <a:noFill/>
          </p:spPr>
          <p:txBody>
            <a:bodyPr wrap="none" rtlCol="0">
              <a:spAutoFit/>
            </a:bodyPr>
            <a:p>
              <a:pPr algn="l"/>
              <a:r>
                <a:rPr lang="en-IN" altLang="zh-CN">
                  <a:solidFill>
                    <a:schemeClr val="bg1"/>
                  </a:solidFill>
                  <a:ea typeface="Arial" panose="020B0604020202020204" pitchFamily="34" charset="0"/>
                  <a:sym typeface="+mn-lt"/>
                </a:rPr>
                <a:t>LOCATION DATA</a:t>
              </a:r>
              <a:endParaRPr lang="en-IN" altLang="zh-CN">
                <a:solidFill>
                  <a:schemeClr val="bg1"/>
                </a:solidFill>
                <a:ea typeface="Arial" panose="020B0604020202020204" pitchFamily="34" charset="0"/>
                <a:sym typeface="+mn-lt"/>
              </a:endParaRPr>
            </a:p>
          </p:txBody>
        </p:sp>
        <p:sp>
          <p:nvSpPr>
            <p:cNvPr id="16" name="文本框 3"/>
            <p:cNvSpPr txBox="1"/>
            <p:nvPr/>
          </p:nvSpPr>
          <p:spPr>
            <a:xfrm>
              <a:off x="1179388" y="2862576"/>
              <a:ext cx="4137101" cy="1753235"/>
            </a:xfrm>
            <a:prstGeom prst="rect">
              <a:avLst/>
            </a:prstGeom>
            <a:noFill/>
          </p:spPr>
          <p:txBody>
            <a:bodyPr wrap="square" rtlCol="0">
              <a:spAutoFit/>
            </a:bodyPr>
            <a:p>
              <a:pPr algn="l">
                <a:lnSpc>
                  <a:spcPct val="150000"/>
                </a:lnSpc>
              </a:pPr>
              <a:r>
                <a:rPr lang="en-US" altLang="zh-CN" sz="1200">
                  <a:solidFill>
                    <a:schemeClr val="bg1"/>
                  </a:solidFill>
                  <a:ea typeface="Arial" panose="020B0604020202020204" pitchFamily="34" charset="0"/>
                  <a:sym typeface="+mn-lt"/>
                </a:rPr>
                <a:t>The data consisting of the location of each borough in London along with the 	co-ordinates is scraped from the web through a Wikipedia page: </a:t>
              </a:r>
              <a:r>
                <a:rPr lang="en-US" altLang="zh-CN" sz="1200" u="sng">
                  <a:solidFill>
                    <a:schemeClr val="bg1"/>
                  </a:solidFill>
                  <a:ea typeface="Arial" panose="020B0604020202020204" pitchFamily="34" charset="0"/>
                  <a:sym typeface="+mn-lt"/>
                </a:rPr>
                <a:t>https://en.wikipedia.org/wiki/List_of_London_boroughs</a:t>
              </a:r>
              <a:endParaRPr lang="en-US" altLang="zh-CN" sz="1200" u="sng">
                <a:solidFill>
                  <a:schemeClr val="bg1"/>
                </a:solidFill>
                <a:ea typeface="Arial" panose="020B0604020202020204" pitchFamily="34" charset="0"/>
                <a:sym typeface="+mn-lt"/>
              </a:endParaRPr>
            </a:p>
            <a:p>
              <a:pPr algn="l">
                <a:lnSpc>
                  <a:spcPct val="150000"/>
                </a:lnSpc>
              </a:pPr>
              <a:r>
                <a:rPr lang="en-US" altLang="zh-CN" sz="1200">
                  <a:solidFill>
                    <a:schemeClr val="bg1"/>
                  </a:solidFill>
                  <a:ea typeface="Arial" panose="020B0604020202020204" pitchFamily="34" charset="0"/>
                  <a:sym typeface="+mn-lt"/>
                </a:rPr>
                <a:t>This data is merged with the population data to determine the latitude and longitude of each 	borough.</a:t>
              </a:r>
              <a:endParaRPr lang="en-US" altLang="zh-CN" sz="1200">
                <a:solidFill>
                  <a:schemeClr val="bg1"/>
                </a:solidFill>
                <a:ea typeface="Arial" panose="020B0604020202020204" pitchFamily="34" charset="0"/>
                <a:sym typeface="+mn-lt"/>
              </a:endParaRPr>
            </a:p>
          </p:txBody>
        </p:sp>
      </p:grpSp>
      <p:grpSp>
        <p:nvGrpSpPr>
          <p:cNvPr id="17" name="组合 14"/>
          <p:cNvGrpSpPr/>
          <p:nvPr/>
        </p:nvGrpSpPr>
        <p:grpSpPr>
          <a:xfrm>
            <a:off x="6625148" y="3420979"/>
            <a:ext cx="4137101" cy="2599452"/>
            <a:chOff x="1179388" y="2293219"/>
            <a:chExt cx="4137101" cy="2599452"/>
          </a:xfrm>
        </p:grpSpPr>
        <p:sp>
          <p:nvSpPr>
            <p:cNvPr id="18" name="文本框 2"/>
            <p:cNvSpPr txBox="1"/>
            <p:nvPr/>
          </p:nvSpPr>
          <p:spPr>
            <a:xfrm>
              <a:off x="1179388" y="2293219"/>
              <a:ext cx="3563620" cy="454025"/>
            </a:xfrm>
            <a:prstGeom prst="rect">
              <a:avLst/>
            </a:prstGeom>
            <a:noFill/>
          </p:spPr>
          <p:txBody>
            <a:bodyPr wrap="none" rtlCol="0">
              <a:spAutoFit/>
            </a:bodyPr>
            <a:lstStyle/>
            <a:p>
              <a:pPr algn="l"/>
              <a:r>
                <a:rPr lang="en-IN" altLang="zh-CN">
                  <a:solidFill>
                    <a:schemeClr val="bg1"/>
                  </a:solidFill>
                  <a:ea typeface="Arial" panose="020B0604020202020204" pitchFamily="34" charset="0"/>
                  <a:sym typeface="+mn-lt"/>
                </a:rPr>
                <a:t>NEIGHBORHOOD DATA</a:t>
              </a:r>
              <a:endParaRPr lang="en-IN" altLang="zh-CN">
                <a:solidFill>
                  <a:schemeClr val="bg1"/>
                </a:solidFill>
                <a:ea typeface="Arial" panose="020B0604020202020204" pitchFamily="34" charset="0"/>
                <a:sym typeface="+mn-lt"/>
              </a:endParaRPr>
            </a:p>
          </p:txBody>
        </p:sp>
        <p:sp>
          <p:nvSpPr>
            <p:cNvPr id="19" name="文本框 3"/>
            <p:cNvSpPr txBox="1"/>
            <p:nvPr/>
          </p:nvSpPr>
          <p:spPr>
            <a:xfrm>
              <a:off x="1179388" y="2862576"/>
              <a:ext cx="4137101" cy="2030095"/>
            </a:xfrm>
            <a:prstGeom prst="rect">
              <a:avLst/>
            </a:prstGeom>
            <a:noFill/>
          </p:spPr>
          <p:txBody>
            <a:bodyPr wrap="square" rtlCol="0">
              <a:spAutoFit/>
            </a:bodyPr>
            <a:lstStyle/>
            <a:p>
              <a:pPr algn="l">
                <a:lnSpc>
                  <a:spcPct val="150000"/>
                </a:lnSpc>
              </a:pPr>
              <a:r>
                <a:rPr lang="en-US" altLang="zh-CN" sz="1200">
                  <a:solidFill>
                    <a:schemeClr val="bg1"/>
                  </a:solidFill>
                  <a:ea typeface="Arial" panose="020B0604020202020204" pitchFamily="34" charset="0"/>
                  <a:sym typeface="+mn-lt"/>
                </a:rPr>
                <a:t>The data consisting of the neighborhoods of each borough in London is scraped from the web through the Wikipedia page: </a:t>
              </a:r>
              <a:r>
                <a:rPr lang="en-US" altLang="zh-CN" sz="1200" u="sng">
                  <a:solidFill>
                    <a:schemeClr val="bg1"/>
                  </a:solidFill>
                  <a:ea typeface="Arial" panose="020B0604020202020204" pitchFamily="34" charset="0"/>
                  <a:sym typeface="+mn-lt"/>
                </a:rPr>
                <a:t>https://en.wikipedia.org/wiki/List_of_areas_of_London</a:t>
              </a:r>
              <a:r>
                <a:rPr lang="en-US" altLang="zh-CN" sz="1200">
                  <a:solidFill>
                    <a:schemeClr val="bg1"/>
                  </a:solidFill>
                  <a:ea typeface="Arial" panose="020B0604020202020204" pitchFamily="34" charset="0"/>
                  <a:sym typeface="+mn-lt"/>
                </a:rPr>
                <a:t> </a:t>
              </a:r>
              <a:endParaRPr lang="en-US" altLang="zh-CN" sz="1200">
                <a:solidFill>
                  <a:schemeClr val="bg1"/>
                </a:solidFill>
                <a:ea typeface="Arial" panose="020B0604020202020204" pitchFamily="34" charset="0"/>
                <a:sym typeface="+mn-lt"/>
              </a:endParaRPr>
            </a:p>
            <a:p>
              <a:pPr algn="l">
                <a:lnSpc>
                  <a:spcPct val="150000"/>
                </a:lnSpc>
              </a:pPr>
              <a:r>
                <a:rPr lang="en-US" altLang="zh-CN" sz="1200">
                  <a:solidFill>
                    <a:schemeClr val="bg1"/>
                  </a:solidFill>
                  <a:ea typeface="Arial" panose="020B0604020202020204" pitchFamily="34" charset="0"/>
                  <a:sym typeface="+mn-lt"/>
                </a:rPr>
                <a:t>This data is merged with the merged population data and location data to determine the best neighborhood(s) to pen the restaurant.</a:t>
              </a:r>
              <a:endParaRPr lang="en-US" altLang="zh-CN" sz="1200">
                <a:solidFill>
                  <a:schemeClr val="bg1"/>
                </a:solidFill>
                <a:ea typeface="Arial" panose="020B0604020202020204" pitchFamily="34"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 y="-1"/>
            <a:ext cx="11520311" cy="6480175"/>
          </a:xfrm>
          <a:prstGeom prst="rect">
            <a:avLst/>
          </a:prstGeom>
          <a:blipFill>
            <a:blip r:embed="rId1"/>
            <a:stretch>
              <a:fillRect t="-9277" b="-9242"/>
            </a:stretch>
          </a:blip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sp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latin typeface="+mn-lt"/>
              <a:ea typeface="Arial" panose="020B0604020202020204" pitchFamily="34" charset="0"/>
              <a:cs typeface="+mn-cs"/>
              <a:sym typeface="Arial" panose="020B0604020202020204" pitchFamily="34" charset="0"/>
            </a:endParaRPr>
          </a:p>
        </p:txBody>
      </p:sp>
      <p:sp>
        <p:nvSpPr>
          <p:cNvPr id="6" name="矩形 5"/>
          <p:cNvSpPr/>
          <p:nvPr/>
        </p:nvSpPr>
        <p:spPr>
          <a:xfrm>
            <a:off x="89" y="-1"/>
            <a:ext cx="11520311" cy="6480175"/>
          </a:xfrm>
          <a:prstGeom prst="rect">
            <a:avLst/>
          </a:prstGeom>
          <a:solidFill>
            <a:sysClr val="windowText" lastClr="000000">
              <a:alpha val="80000"/>
            </a:sysClr>
          </a:solidFill>
          <a:ln w="12700" cap="flat">
            <a:noFill/>
            <a:miter lim="400000"/>
          </a:ln>
          <a:effectLst/>
          <a:sp3d/>
        </p:spPr>
        <p:txBody>
          <a:bodyPr rot="0" spcFirstLastPara="1" vertOverflow="overflow" horzOverflow="overflow" vert="horz" wrap="square" lIns="33751" tIns="33751" rIns="33751" bIns="33751" numCol="1" spcCol="38100" rtlCol="0" anchor="ctr">
            <a:noAutofit/>
          </a:bodyPr>
          <a:lstStyle/>
          <a:p>
            <a:pPr defTabSz="387985" hangingPunct="1">
              <a:defRPr/>
            </a:pPr>
            <a:endParaRPr lang="zh-CN" altLang="en-US" sz="850">
              <a:solidFill>
                <a:srgbClr val="FFFFFF"/>
              </a:solidFill>
              <a:ea typeface="Arial" panose="020B0604020202020204" pitchFamily="34" charset="0"/>
              <a:sym typeface="+mn-lt"/>
            </a:endParaRPr>
          </a:p>
        </p:txBody>
      </p:sp>
      <p:sp>
        <p:nvSpPr>
          <p:cNvPr id="17" name="矩形 16"/>
          <p:cNvSpPr/>
          <p:nvPr/>
        </p:nvSpPr>
        <p:spPr>
          <a:xfrm>
            <a:off x="3910965" y="3778885"/>
            <a:ext cx="3567430" cy="521970"/>
          </a:xfrm>
          <a:prstGeom prst="rect">
            <a:avLst/>
          </a:prstGeom>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en-IN" altLang="zh-CN" sz="2800" b="1" i="0" u="none" strike="noStrike" kern="1200" cap="none" spc="0" normalizeH="0" baseline="0" noProof="0">
                <a:ln>
                  <a:noFill/>
                </a:ln>
                <a:solidFill>
                  <a:schemeClr val="accent1"/>
                </a:solidFill>
                <a:effectLst/>
                <a:uLnTx/>
                <a:uFillTx/>
                <a:ea typeface="Arial" panose="020B0604020202020204" pitchFamily="34" charset="0"/>
                <a:sym typeface="+mn-lt"/>
              </a:rPr>
              <a:t>METHODOLOGY</a:t>
            </a:r>
            <a:endParaRPr kumimoji="0" lang="en-IN" altLang="zh-CN" sz="2800" b="1"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8" name="矩形 17"/>
          <p:cNvSpPr/>
          <p:nvPr/>
        </p:nvSpPr>
        <p:spPr>
          <a:xfrm>
            <a:off x="1005002" y="4352611"/>
            <a:ext cx="9510484" cy="645160"/>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a:ln>
                  <a:noFill/>
                </a:ln>
                <a:solidFill>
                  <a:schemeClr val="bg1">
                    <a:alpha val="70000"/>
                  </a:schemeClr>
                </a:solidFill>
                <a:effectLst/>
                <a:uLnTx/>
                <a:uFillTx/>
                <a:ea typeface="Arial" panose="020B0604020202020204" pitchFamily="34" charset="0"/>
                <a:sym typeface="+mn-lt"/>
              </a:rPr>
              <a:t>The population data is taken into a data frame and is merged with the location data. Data is cleaned, processed and sorted in such a way that the final data frame consists of both the population and location of each borough in London.</a:t>
            </a:r>
            <a:endParaRPr kumimoji="0" lang="en-US" altLang="zh-CN" sz="1200" b="0" i="0" u="none" strike="noStrike" kern="1200" cap="none" spc="0" normalizeH="0" baseline="0" noProof="0">
              <a:ln>
                <a:noFill/>
              </a:ln>
              <a:solidFill>
                <a:schemeClr val="bg1">
                  <a:alpha val="70000"/>
                </a:schemeClr>
              </a:solidFill>
              <a:effectLst/>
              <a:uLnTx/>
              <a:uFillTx/>
              <a:ea typeface="Arial" panose="020B0604020202020204" pitchFamily="34" charset="0"/>
              <a:sym typeface="+mn-lt"/>
            </a:endParaRPr>
          </a:p>
        </p:txBody>
      </p:sp>
      <p:grpSp>
        <p:nvGrpSpPr>
          <p:cNvPr id="19" name="组合 18"/>
          <p:cNvGrpSpPr/>
          <p:nvPr/>
        </p:nvGrpSpPr>
        <p:grpSpPr>
          <a:xfrm>
            <a:off x="4860244" y="3253845"/>
            <a:ext cx="1800000" cy="432000"/>
            <a:chOff x="5196000" y="3811351"/>
            <a:chExt cx="1800000" cy="432000"/>
          </a:xfrm>
        </p:grpSpPr>
        <p:sp>
          <p:nvSpPr>
            <p:cNvPr id="21" name="矩形 20"/>
            <p:cNvSpPr/>
            <p:nvPr/>
          </p:nvSpPr>
          <p:spPr>
            <a:xfrm>
              <a:off x="5196000" y="3827296"/>
              <a:ext cx="1800000" cy="400110"/>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chemeClr val="accent1"/>
                  </a:solidFill>
                  <a:effectLst/>
                  <a:uLnTx/>
                  <a:uFillTx/>
                  <a:ea typeface="Arial" panose="020B0604020202020204" pitchFamily="34" charset="0"/>
                  <a:sym typeface="+mn-lt"/>
                </a:rPr>
                <a:t>PART 03</a:t>
              </a:r>
              <a:endParaRPr kumimoji="0" lang="zh-CN" altLang="en-US" sz="20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22"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cxnSp>
        <p:nvCxnSpPr>
          <p:cNvPr id="20" name="直接连接符 19"/>
          <p:cNvCxnSpPr/>
          <p:nvPr/>
        </p:nvCxnSpPr>
        <p:spPr>
          <a:xfrm>
            <a:off x="1080244" y="4348897"/>
            <a:ext cx="9360000" cy="0"/>
          </a:xfrm>
          <a:prstGeom prst="line">
            <a:avLst/>
          </a:prstGeom>
          <a:noFill/>
          <a:ln w="6350" cap="flat" cmpd="sng" algn="ctr">
            <a:solidFill>
              <a:srgbClr val="003C48">
                <a:alpha val="50000"/>
              </a:srgbClr>
            </a:solidFill>
            <a:prstDash val="solid"/>
            <a:miter lim="800000"/>
          </a:ln>
          <a:effectLst/>
        </p:spPr>
      </p:cxnSp>
      <p:grpSp>
        <p:nvGrpSpPr>
          <p:cNvPr id="15" name="组合 14"/>
          <p:cNvGrpSpPr/>
          <p:nvPr/>
        </p:nvGrpSpPr>
        <p:grpSpPr>
          <a:xfrm>
            <a:off x="4891354" y="1229294"/>
            <a:ext cx="1737781" cy="1609058"/>
            <a:chOff x="8492177" y="5307693"/>
            <a:chExt cx="607481" cy="562483"/>
          </a:xfrm>
        </p:grpSpPr>
        <p:sp>
          <p:nvSpPr>
            <p:cNvPr id="16" name="任意多边形: 形状 15"/>
            <p:cNvSpPr/>
            <p:nvPr/>
          </p:nvSpPr>
          <p:spPr>
            <a:xfrm>
              <a:off x="8852166" y="5307693"/>
              <a:ext cx="247492" cy="562483"/>
            </a:xfrm>
            <a:custGeom>
              <a:avLst/>
              <a:gdLst>
                <a:gd name="connsiteX0" fmla="*/ 78750 w 247500"/>
                <a:gd name="connsiteY0" fmla="*/ 78750 h 562500"/>
                <a:gd name="connsiteX1" fmla="*/ 168750 w 247500"/>
                <a:gd name="connsiteY1" fmla="*/ 78750 h 562500"/>
                <a:gd name="connsiteX2" fmla="*/ 168750 w 247500"/>
                <a:gd name="connsiteY2" fmla="*/ 483750 h 562500"/>
                <a:gd name="connsiteX3" fmla="*/ 78750 w 247500"/>
                <a:gd name="connsiteY3" fmla="*/ 483750 h 562500"/>
              </a:gdLst>
              <a:ahLst/>
              <a:cxnLst>
                <a:cxn ang="0">
                  <a:pos x="connsiteX0" y="connsiteY0"/>
                </a:cxn>
                <a:cxn ang="0">
                  <a:pos x="connsiteX1" y="connsiteY1"/>
                </a:cxn>
                <a:cxn ang="0">
                  <a:pos x="connsiteX2" y="connsiteY2"/>
                </a:cxn>
                <a:cxn ang="0">
                  <a:pos x="connsiteX3" y="connsiteY3"/>
                </a:cxn>
              </a:cxnLst>
              <a:rect l="l" t="t" r="r" b="b"/>
              <a:pathLst>
                <a:path w="247500" h="562500">
                  <a:moveTo>
                    <a:pt x="78750" y="78750"/>
                  </a:moveTo>
                  <a:lnTo>
                    <a:pt x="168750" y="78750"/>
                  </a:lnTo>
                  <a:lnTo>
                    <a:pt x="168750" y="483750"/>
                  </a:lnTo>
                  <a:lnTo>
                    <a:pt x="78750" y="483750"/>
                  </a:lnTo>
                  <a:close/>
                </a:path>
              </a:pathLst>
            </a:custGeom>
            <a:noFill/>
            <a:ln w="57150" cap="rnd">
              <a:solidFill>
                <a:schemeClr val="accent1"/>
              </a:solidFill>
              <a:prstDash val="solid"/>
              <a:round/>
            </a:ln>
          </p:spPr>
          <p:txBody>
            <a:bodyPr rtlCol="0" anchor="ctr"/>
            <a:lstStyle/>
            <a:p>
              <a:pPr algn="l" defTabSz="914400" hangingPunct="1"/>
              <a:endParaRPr lang="zh-CN" altLang="en-US" sz="1800" kern="1200">
                <a:solidFill>
                  <a:prstClr val="black"/>
                </a:solidFill>
                <a:latin typeface="Arial" panose="020B0604020202020204" pitchFamily="34" charset="0"/>
                <a:ea typeface="Arial" panose="020B0604020202020204" pitchFamily="34" charset="0"/>
                <a:sym typeface="Arial" panose="020B0604020202020204" pitchFamily="34" charset="0"/>
              </a:endParaRPr>
            </a:p>
          </p:txBody>
        </p:sp>
        <p:sp>
          <p:nvSpPr>
            <p:cNvPr id="23" name="任意多边形: 形状 22"/>
            <p:cNvSpPr/>
            <p:nvPr/>
          </p:nvSpPr>
          <p:spPr>
            <a:xfrm>
              <a:off x="8672171" y="5420190"/>
              <a:ext cx="247492" cy="449986"/>
            </a:xfrm>
            <a:custGeom>
              <a:avLst/>
              <a:gdLst>
                <a:gd name="connsiteX0" fmla="*/ 78750 w 247500"/>
                <a:gd name="connsiteY0" fmla="*/ 78750 h 450000"/>
                <a:gd name="connsiteX1" fmla="*/ 168750 w 247500"/>
                <a:gd name="connsiteY1" fmla="*/ 78750 h 450000"/>
                <a:gd name="connsiteX2" fmla="*/ 168750 w 247500"/>
                <a:gd name="connsiteY2" fmla="*/ 371250 h 450000"/>
                <a:gd name="connsiteX3" fmla="*/ 78750 w 247500"/>
                <a:gd name="connsiteY3" fmla="*/ 371250 h 450000"/>
              </a:gdLst>
              <a:ahLst/>
              <a:cxnLst>
                <a:cxn ang="0">
                  <a:pos x="connsiteX0" y="connsiteY0"/>
                </a:cxn>
                <a:cxn ang="0">
                  <a:pos x="connsiteX1" y="connsiteY1"/>
                </a:cxn>
                <a:cxn ang="0">
                  <a:pos x="connsiteX2" y="connsiteY2"/>
                </a:cxn>
                <a:cxn ang="0">
                  <a:pos x="connsiteX3" y="connsiteY3"/>
                </a:cxn>
              </a:cxnLst>
              <a:rect l="l" t="t" r="r" b="b"/>
              <a:pathLst>
                <a:path w="247500" h="450000">
                  <a:moveTo>
                    <a:pt x="78750" y="78750"/>
                  </a:moveTo>
                  <a:lnTo>
                    <a:pt x="168750" y="78750"/>
                  </a:lnTo>
                  <a:lnTo>
                    <a:pt x="168750" y="371250"/>
                  </a:lnTo>
                  <a:lnTo>
                    <a:pt x="78750" y="371250"/>
                  </a:lnTo>
                  <a:close/>
                </a:path>
              </a:pathLst>
            </a:custGeom>
            <a:noFill/>
            <a:ln w="57150" cap="rnd">
              <a:solidFill>
                <a:schemeClr val="accent1"/>
              </a:solidFill>
              <a:prstDash val="solid"/>
              <a:round/>
            </a:ln>
          </p:spPr>
          <p:txBody>
            <a:bodyPr rtlCol="0" anchor="ctr"/>
            <a:lstStyle/>
            <a:p>
              <a:pPr algn="l" defTabSz="914400" hangingPunct="1"/>
              <a:endParaRPr lang="zh-CN" altLang="en-US" sz="1800" kern="1200">
                <a:solidFill>
                  <a:prstClr val="black"/>
                </a:solidFill>
                <a:latin typeface="Arial" panose="020B0604020202020204" pitchFamily="34" charset="0"/>
                <a:ea typeface="Arial" panose="020B0604020202020204" pitchFamily="34" charset="0"/>
                <a:sym typeface="Arial" panose="020B0604020202020204" pitchFamily="34" charset="0"/>
              </a:endParaRPr>
            </a:p>
          </p:txBody>
        </p:sp>
        <p:sp>
          <p:nvSpPr>
            <p:cNvPr id="24" name="任意多边形: 形状 23"/>
            <p:cNvSpPr/>
            <p:nvPr/>
          </p:nvSpPr>
          <p:spPr>
            <a:xfrm>
              <a:off x="8492177" y="5532686"/>
              <a:ext cx="247492" cy="337490"/>
            </a:xfrm>
            <a:custGeom>
              <a:avLst/>
              <a:gdLst>
                <a:gd name="connsiteX0" fmla="*/ 78750 w 247500"/>
                <a:gd name="connsiteY0" fmla="*/ 78750 h 337500"/>
                <a:gd name="connsiteX1" fmla="*/ 168750 w 247500"/>
                <a:gd name="connsiteY1" fmla="*/ 78750 h 337500"/>
                <a:gd name="connsiteX2" fmla="*/ 168750 w 247500"/>
                <a:gd name="connsiteY2" fmla="*/ 258750 h 337500"/>
                <a:gd name="connsiteX3" fmla="*/ 78750 w 247500"/>
                <a:gd name="connsiteY3" fmla="*/ 258750 h 337500"/>
              </a:gdLst>
              <a:ahLst/>
              <a:cxnLst>
                <a:cxn ang="0">
                  <a:pos x="connsiteX0" y="connsiteY0"/>
                </a:cxn>
                <a:cxn ang="0">
                  <a:pos x="connsiteX1" y="connsiteY1"/>
                </a:cxn>
                <a:cxn ang="0">
                  <a:pos x="connsiteX2" y="connsiteY2"/>
                </a:cxn>
                <a:cxn ang="0">
                  <a:pos x="connsiteX3" y="connsiteY3"/>
                </a:cxn>
              </a:cxnLst>
              <a:rect l="l" t="t" r="r" b="b"/>
              <a:pathLst>
                <a:path w="247500" h="337500">
                  <a:moveTo>
                    <a:pt x="78750" y="78750"/>
                  </a:moveTo>
                  <a:lnTo>
                    <a:pt x="168750" y="78750"/>
                  </a:lnTo>
                  <a:lnTo>
                    <a:pt x="168750" y="258750"/>
                  </a:lnTo>
                  <a:lnTo>
                    <a:pt x="78750" y="258750"/>
                  </a:lnTo>
                  <a:close/>
                </a:path>
              </a:pathLst>
            </a:custGeom>
            <a:noFill/>
            <a:ln w="57150" cap="rnd">
              <a:solidFill>
                <a:schemeClr val="accent1"/>
              </a:solidFill>
              <a:prstDash val="solid"/>
              <a:round/>
            </a:ln>
          </p:spPr>
          <p:txBody>
            <a:bodyPr rtlCol="0" anchor="ctr"/>
            <a:lstStyle/>
            <a:p>
              <a:pPr algn="l" defTabSz="914400" hangingPunct="1"/>
              <a:endParaRPr lang="zh-CN" altLang="en-US" sz="1800" kern="1200">
                <a:solidFill>
                  <a:prstClr val="black"/>
                </a:solidFill>
                <a:latin typeface="Arial" panose="020B0604020202020204" pitchFamily="34" charset="0"/>
                <a:ea typeface="Arial" panose="020B0604020202020204" pitchFamily="34" charset="0"/>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0" y="0"/>
            <a:ext cx="4787900" cy="6480175"/>
            <a:chOff x="0" y="0"/>
            <a:chExt cx="4787900" cy="6480175"/>
          </a:xfrm>
        </p:grpSpPr>
        <p:sp>
          <p:nvSpPr>
            <p:cNvPr id="3" name="矩形 2"/>
            <p:cNvSpPr/>
            <p:nvPr/>
          </p:nvSpPr>
          <p:spPr>
            <a:xfrm>
              <a:off x="0" y="0"/>
              <a:ext cx="4787900" cy="6480175"/>
            </a:xfrm>
            <a:prstGeom prst="rect">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ea typeface="Arial" panose="020B0604020202020204" pitchFamily="34" charset="0"/>
                <a:cs typeface="+mn-cs"/>
                <a:sym typeface="+mn-lt"/>
              </a:endParaRPr>
            </a:p>
          </p:txBody>
        </p:sp>
        <p:sp>
          <p:nvSpPr>
            <p:cNvPr id="5" name="文本框 4"/>
            <p:cNvSpPr txBox="1"/>
            <p:nvPr/>
          </p:nvSpPr>
          <p:spPr>
            <a:xfrm>
              <a:off x="391319" y="1510851"/>
              <a:ext cx="4137101" cy="1476375"/>
            </a:xfrm>
            <a:prstGeom prst="rect">
              <a:avLst/>
            </a:prstGeom>
            <a:noFill/>
          </p:spPr>
          <p:txBody>
            <a:bodyPr wrap="square" rtlCol="0">
              <a:spAutoFit/>
            </a:bodyPr>
            <a:lstStyle/>
            <a:p>
              <a:pPr algn="l">
                <a:lnSpc>
                  <a:spcPct val="150000"/>
                </a:lnSpc>
              </a:pPr>
              <a:r>
                <a:rPr lang="en-US" altLang="zh-CN" sz="1200">
                  <a:solidFill>
                    <a:schemeClr val="bg1"/>
                  </a:solidFill>
                  <a:ea typeface="Arial" panose="020B0604020202020204" pitchFamily="34" charset="0"/>
                  <a:sym typeface="+mn-lt"/>
                </a:rPr>
                <a:t>The population data is taken into a data frame and is merged with the location data. Data is cleaned, processed and sorted in such a way that the final data frame consists of both the population and location of each borough in London</a:t>
              </a:r>
              <a:endParaRPr lang="en-US" altLang="zh-CN" sz="1200">
                <a:solidFill>
                  <a:schemeClr val="bg1"/>
                </a:solidFill>
                <a:ea typeface="Arial" panose="020B0604020202020204" pitchFamily="34" charset="0"/>
                <a:sym typeface="+mn-lt"/>
              </a:endParaRPr>
            </a:p>
          </p:txBody>
        </p:sp>
        <p:grpSp>
          <p:nvGrpSpPr>
            <p:cNvPr id="14" name="组合 13"/>
            <p:cNvGrpSpPr/>
            <p:nvPr/>
          </p:nvGrpSpPr>
          <p:grpSpPr>
            <a:xfrm>
              <a:off x="494336" y="3049259"/>
              <a:ext cx="3935024" cy="771020"/>
              <a:chOff x="494336" y="3300655"/>
              <a:chExt cx="3935024" cy="771020"/>
            </a:xfrm>
          </p:grpSpPr>
          <p:sp>
            <p:nvSpPr>
              <p:cNvPr id="11" name="文本框 10"/>
              <p:cNvSpPr txBox="1"/>
              <p:nvPr/>
            </p:nvSpPr>
            <p:spPr>
              <a:xfrm>
                <a:off x="1333371" y="3392013"/>
                <a:ext cx="3095989" cy="617220"/>
              </a:xfrm>
              <a:prstGeom prst="rect">
                <a:avLst/>
              </a:prstGeom>
              <a:noFill/>
            </p:spPr>
            <p:txBody>
              <a:bodyPr wrap="square" rtlCol="0">
                <a:spAutoFit/>
              </a:bodyPr>
              <a:lstStyle/>
              <a:p>
                <a:pPr algn="l" defTabSz="864235" hangingPunct="1">
                  <a:lnSpc>
                    <a:spcPct val="150000"/>
                  </a:lnSpc>
                  <a:defRPr/>
                </a:pPr>
                <a:r>
                  <a:rPr lang="en-US" altLang="zh-CN" sz="1135" kern="1200">
                    <a:solidFill>
                      <a:prstClr val="white">
                        <a:alpha val="80000"/>
                      </a:prstClr>
                    </a:solidFill>
                    <a:ea typeface="Arial" panose="020B0604020202020204" pitchFamily="34" charset="0"/>
                    <a:sym typeface="+mn-lt"/>
                  </a:rPr>
                  <a:t>A map showing all the boroughs in London is created using the folium library. </a:t>
                </a:r>
                <a:endParaRPr lang="en-US" altLang="zh-CN" sz="1135" kern="1200">
                  <a:solidFill>
                    <a:prstClr val="white">
                      <a:alpha val="80000"/>
                    </a:prstClr>
                  </a:solidFill>
                  <a:ea typeface="Arial" panose="020B0604020202020204" pitchFamily="34" charset="0"/>
                  <a:sym typeface="+mn-lt"/>
                </a:endParaRPr>
              </a:p>
            </p:txBody>
          </p:sp>
          <p:sp>
            <p:nvSpPr>
              <p:cNvPr id="12" name="椭圆 11"/>
              <p:cNvSpPr/>
              <p:nvPr/>
            </p:nvSpPr>
            <p:spPr>
              <a:xfrm>
                <a:off x="494336" y="3300655"/>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13" name="paper-airplane-symbol_52116"/>
              <p:cNvSpPr>
                <a:spLocks noChangeAspect="1"/>
              </p:cNvSpPr>
              <p:nvPr/>
            </p:nvSpPr>
            <p:spPr bwMode="auto">
              <a:xfrm>
                <a:off x="712770" y="3508280"/>
                <a:ext cx="334151" cy="355771"/>
              </a:xfrm>
              <a:custGeom>
                <a:avLst/>
                <a:gdLst>
                  <a:gd name="T0" fmla="*/ 352 w 391"/>
                  <a:gd name="T1" fmla="*/ 50 h 417"/>
                  <a:gd name="T2" fmla="*/ 281 w 391"/>
                  <a:gd name="T3" fmla="*/ 345 h 417"/>
                  <a:gd name="T4" fmla="*/ 165 w 391"/>
                  <a:gd name="T5" fmla="*/ 272 h 417"/>
                  <a:gd name="T6" fmla="*/ 295 w 391"/>
                  <a:gd name="T7" fmla="*/ 114 h 417"/>
                  <a:gd name="T8" fmla="*/ 113 w 391"/>
                  <a:gd name="T9" fmla="*/ 237 h 417"/>
                  <a:gd name="T10" fmla="*/ 54 w 391"/>
                  <a:gd name="T11" fmla="*/ 199 h 417"/>
                  <a:gd name="T12" fmla="*/ 352 w 391"/>
                  <a:gd name="T13" fmla="*/ 50 h 417"/>
                  <a:gd name="T14" fmla="*/ 391 w 391"/>
                  <a:gd name="T15" fmla="*/ 0 h 417"/>
                  <a:gd name="T16" fmla="*/ 0 w 391"/>
                  <a:gd name="T17" fmla="*/ 196 h 417"/>
                  <a:gd name="T18" fmla="*/ 109 w 391"/>
                  <a:gd name="T19" fmla="*/ 264 h 417"/>
                  <a:gd name="T20" fmla="*/ 159 w 391"/>
                  <a:gd name="T21" fmla="*/ 417 h 417"/>
                  <a:gd name="T22" fmla="*/ 223 w 391"/>
                  <a:gd name="T23" fmla="*/ 340 h 417"/>
                  <a:gd name="T24" fmla="*/ 298 w 391"/>
                  <a:gd name="T25" fmla="*/ 388 h 417"/>
                  <a:gd name="T26" fmla="*/ 391 w 391"/>
                  <a:gd name="T27" fmla="*/ 0 h 417"/>
                  <a:gd name="T28" fmla="*/ 391 w 391"/>
                  <a:gd name="T2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417">
                    <a:moveTo>
                      <a:pt x="352" y="50"/>
                    </a:moveTo>
                    <a:lnTo>
                      <a:pt x="281" y="345"/>
                    </a:lnTo>
                    <a:lnTo>
                      <a:pt x="165" y="272"/>
                    </a:lnTo>
                    <a:lnTo>
                      <a:pt x="295" y="114"/>
                    </a:lnTo>
                    <a:lnTo>
                      <a:pt x="113" y="237"/>
                    </a:lnTo>
                    <a:lnTo>
                      <a:pt x="54" y="199"/>
                    </a:lnTo>
                    <a:lnTo>
                      <a:pt x="352" y="50"/>
                    </a:lnTo>
                    <a:moveTo>
                      <a:pt x="391" y="0"/>
                    </a:moveTo>
                    <a:lnTo>
                      <a:pt x="0" y="196"/>
                    </a:lnTo>
                    <a:lnTo>
                      <a:pt x="109" y="264"/>
                    </a:lnTo>
                    <a:lnTo>
                      <a:pt x="159" y="417"/>
                    </a:lnTo>
                    <a:lnTo>
                      <a:pt x="223" y="340"/>
                    </a:lnTo>
                    <a:lnTo>
                      <a:pt x="298" y="388"/>
                    </a:lnTo>
                    <a:lnTo>
                      <a:pt x="391" y="0"/>
                    </a:lnTo>
                    <a:lnTo>
                      <a:pt x="391" y="0"/>
                    </a:lnTo>
                    <a:close/>
                  </a:path>
                </a:pathLst>
              </a:custGeom>
              <a:solidFill>
                <a:sysClr val="window" lastClr="FFFFFF"/>
              </a:solidFill>
              <a:ln>
                <a:noFill/>
              </a:ln>
            </p:spPr>
            <p:txBody>
              <a:bodyPr/>
              <a:lstStyle/>
              <a:p>
                <a:endParaRPr lang="zh-CN" altLang="en-US">
                  <a:ea typeface="Arial" panose="020B0604020202020204" pitchFamily="34" charset="0"/>
                  <a:sym typeface="+mn-lt"/>
                </a:endParaRPr>
              </a:p>
            </p:txBody>
          </p:sp>
        </p:grpSp>
        <p:grpSp>
          <p:nvGrpSpPr>
            <p:cNvPr id="15" name="组合 14"/>
            <p:cNvGrpSpPr/>
            <p:nvPr/>
          </p:nvGrpSpPr>
          <p:grpSpPr>
            <a:xfrm>
              <a:off x="494336" y="4060424"/>
              <a:ext cx="3935024" cy="1143000"/>
              <a:chOff x="494336" y="3300573"/>
              <a:chExt cx="3935024" cy="1143000"/>
            </a:xfrm>
          </p:grpSpPr>
          <p:sp>
            <p:nvSpPr>
              <p:cNvPr id="16" name="文本框 15"/>
              <p:cNvSpPr txBox="1"/>
              <p:nvPr/>
            </p:nvSpPr>
            <p:spPr>
              <a:xfrm>
                <a:off x="1333371" y="3300573"/>
                <a:ext cx="3095989" cy="1143000"/>
              </a:xfrm>
              <a:prstGeom prst="rect">
                <a:avLst/>
              </a:prstGeom>
              <a:noFill/>
            </p:spPr>
            <p:txBody>
              <a:bodyPr wrap="square" rtlCol="0">
                <a:spAutoFit/>
              </a:bodyPr>
              <a:lstStyle/>
              <a:p>
                <a:pPr algn="l" defTabSz="864235" hangingPunct="1">
                  <a:lnSpc>
                    <a:spcPct val="150000"/>
                  </a:lnSpc>
                  <a:defRPr/>
                </a:pPr>
                <a:r>
                  <a:rPr lang="en-US" altLang="zh-CN" sz="1135" kern="1200">
                    <a:solidFill>
                      <a:prstClr val="white">
                        <a:alpha val="80000"/>
                      </a:prstClr>
                    </a:solidFill>
                    <a:ea typeface="Arial" panose="020B0604020202020204" pitchFamily="34" charset="0"/>
                    <a:sym typeface="+mn-lt"/>
                  </a:rPr>
                  <a:t>The geographical co-ordinates of London is retrieved using geocoders from the geopy library and the map showing all the boroughs in London is created. </a:t>
                </a:r>
                <a:endParaRPr lang="en-US" altLang="zh-CN" sz="1135" kern="1200">
                  <a:solidFill>
                    <a:prstClr val="white">
                      <a:alpha val="80000"/>
                    </a:prstClr>
                  </a:solidFill>
                  <a:ea typeface="Arial" panose="020B0604020202020204" pitchFamily="34" charset="0"/>
                  <a:sym typeface="+mn-lt"/>
                </a:endParaRPr>
              </a:p>
            </p:txBody>
          </p:sp>
          <p:sp>
            <p:nvSpPr>
              <p:cNvPr id="17" name="椭圆 16"/>
              <p:cNvSpPr/>
              <p:nvPr/>
            </p:nvSpPr>
            <p:spPr>
              <a:xfrm>
                <a:off x="494336" y="3300655"/>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18" name="paper-airplane-symbol_52116"/>
              <p:cNvSpPr>
                <a:spLocks noChangeAspect="1"/>
              </p:cNvSpPr>
              <p:nvPr/>
            </p:nvSpPr>
            <p:spPr bwMode="auto">
              <a:xfrm>
                <a:off x="712770" y="3508280"/>
                <a:ext cx="334151" cy="355771"/>
              </a:xfrm>
              <a:custGeom>
                <a:avLst/>
                <a:gdLst>
                  <a:gd name="T0" fmla="*/ 352 w 391"/>
                  <a:gd name="T1" fmla="*/ 50 h 417"/>
                  <a:gd name="T2" fmla="*/ 281 w 391"/>
                  <a:gd name="T3" fmla="*/ 345 h 417"/>
                  <a:gd name="T4" fmla="*/ 165 w 391"/>
                  <a:gd name="T5" fmla="*/ 272 h 417"/>
                  <a:gd name="T6" fmla="*/ 295 w 391"/>
                  <a:gd name="T7" fmla="*/ 114 h 417"/>
                  <a:gd name="T8" fmla="*/ 113 w 391"/>
                  <a:gd name="T9" fmla="*/ 237 h 417"/>
                  <a:gd name="T10" fmla="*/ 54 w 391"/>
                  <a:gd name="T11" fmla="*/ 199 h 417"/>
                  <a:gd name="T12" fmla="*/ 352 w 391"/>
                  <a:gd name="T13" fmla="*/ 50 h 417"/>
                  <a:gd name="T14" fmla="*/ 391 w 391"/>
                  <a:gd name="T15" fmla="*/ 0 h 417"/>
                  <a:gd name="T16" fmla="*/ 0 w 391"/>
                  <a:gd name="T17" fmla="*/ 196 h 417"/>
                  <a:gd name="T18" fmla="*/ 109 w 391"/>
                  <a:gd name="T19" fmla="*/ 264 h 417"/>
                  <a:gd name="T20" fmla="*/ 159 w 391"/>
                  <a:gd name="T21" fmla="*/ 417 h 417"/>
                  <a:gd name="T22" fmla="*/ 223 w 391"/>
                  <a:gd name="T23" fmla="*/ 340 h 417"/>
                  <a:gd name="T24" fmla="*/ 298 w 391"/>
                  <a:gd name="T25" fmla="*/ 388 h 417"/>
                  <a:gd name="T26" fmla="*/ 391 w 391"/>
                  <a:gd name="T27" fmla="*/ 0 h 417"/>
                  <a:gd name="T28" fmla="*/ 391 w 391"/>
                  <a:gd name="T2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417">
                    <a:moveTo>
                      <a:pt x="352" y="50"/>
                    </a:moveTo>
                    <a:lnTo>
                      <a:pt x="281" y="345"/>
                    </a:lnTo>
                    <a:lnTo>
                      <a:pt x="165" y="272"/>
                    </a:lnTo>
                    <a:lnTo>
                      <a:pt x="295" y="114"/>
                    </a:lnTo>
                    <a:lnTo>
                      <a:pt x="113" y="237"/>
                    </a:lnTo>
                    <a:lnTo>
                      <a:pt x="54" y="199"/>
                    </a:lnTo>
                    <a:lnTo>
                      <a:pt x="352" y="50"/>
                    </a:lnTo>
                    <a:moveTo>
                      <a:pt x="391" y="0"/>
                    </a:moveTo>
                    <a:lnTo>
                      <a:pt x="0" y="196"/>
                    </a:lnTo>
                    <a:lnTo>
                      <a:pt x="109" y="264"/>
                    </a:lnTo>
                    <a:lnTo>
                      <a:pt x="159" y="417"/>
                    </a:lnTo>
                    <a:lnTo>
                      <a:pt x="223" y="340"/>
                    </a:lnTo>
                    <a:lnTo>
                      <a:pt x="298" y="388"/>
                    </a:lnTo>
                    <a:lnTo>
                      <a:pt x="391" y="0"/>
                    </a:lnTo>
                    <a:lnTo>
                      <a:pt x="391" y="0"/>
                    </a:lnTo>
                    <a:close/>
                  </a:path>
                </a:pathLst>
              </a:custGeom>
              <a:solidFill>
                <a:sysClr val="window" lastClr="FFFFFF"/>
              </a:solidFill>
              <a:ln>
                <a:noFill/>
              </a:ln>
            </p:spPr>
            <p:txBody>
              <a:bodyPr/>
              <a:lstStyle/>
              <a:p>
                <a:endParaRPr lang="zh-CN" altLang="en-US">
                  <a:ea typeface="Arial" panose="020B0604020202020204" pitchFamily="34" charset="0"/>
                  <a:sym typeface="+mn-lt"/>
                </a:endParaRPr>
              </a:p>
            </p:txBody>
          </p:sp>
        </p:grpSp>
        <p:grpSp>
          <p:nvGrpSpPr>
            <p:cNvPr id="19" name="组合 18"/>
            <p:cNvGrpSpPr/>
            <p:nvPr/>
          </p:nvGrpSpPr>
          <p:grpSpPr>
            <a:xfrm>
              <a:off x="494336" y="5071753"/>
              <a:ext cx="3935024" cy="771020"/>
              <a:chOff x="494336" y="3300655"/>
              <a:chExt cx="3935024" cy="771020"/>
            </a:xfrm>
          </p:grpSpPr>
          <p:sp>
            <p:nvSpPr>
              <p:cNvPr id="20" name="文本框 19"/>
              <p:cNvSpPr txBox="1"/>
              <p:nvPr/>
            </p:nvSpPr>
            <p:spPr>
              <a:xfrm>
                <a:off x="1333371" y="3454243"/>
                <a:ext cx="3095989" cy="617220"/>
              </a:xfrm>
              <a:prstGeom prst="rect">
                <a:avLst/>
              </a:prstGeom>
              <a:noFill/>
            </p:spPr>
            <p:txBody>
              <a:bodyPr wrap="square" rtlCol="0">
                <a:spAutoFit/>
              </a:bodyPr>
              <a:lstStyle/>
              <a:p>
                <a:pPr algn="l" defTabSz="864235" hangingPunct="1">
                  <a:lnSpc>
                    <a:spcPct val="150000"/>
                  </a:lnSpc>
                  <a:defRPr/>
                </a:pPr>
                <a:r>
                  <a:rPr lang="en-US" altLang="zh-CN" sz="1135" kern="1200">
                    <a:solidFill>
                      <a:prstClr val="white">
                        <a:alpha val="80000"/>
                      </a:prstClr>
                    </a:solidFill>
                    <a:ea typeface="Arial" panose="020B0604020202020204" pitchFamily="34" charset="0"/>
                    <a:sym typeface="+mn-lt"/>
                  </a:rPr>
                  <a:t>The Boroughs are marked by markers.</a:t>
                </a:r>
                <a:endParaRPr lang="en-US" altLang="zh-CN" sz="1135" kern="1200">
                  <a:solidFill>
                    <a:prstClr val="white">
                      <a:alpha val="80000"/>
                    </a:prstClr>
                  </a:solidFill>
                  <a:ea typeface="Arial" panose="020B0604020202020204" pitchFamily="34" charset="0"/>
                  <a:sym typeface="+mn-lt"/>
                </a:endParaRPr>
              </a:p>
              <a:p>
                <a:pPr algn="l" defTabSz="864235" hangingPunct="1">
                  <a:lnSpc>
                    <a:spcPct val="150000"/>
                  </a:lnSpc>
                  <a:defRPr/>
                </a:pPr>
                <a:endParaRPr lang="en-US" altLang="zh-CN" sz="1135" kern="1200">
                  <a:solidFill>
                    <a:prstClr val="white">
                      <a:alpha val="80000"/>
                    </a:prstClr>
                  </a:solidFill>
                  <a:ea typeface="Arial" panose="020B0604020202020204" pitchFamily="34" charset="0"/>
                  <a:sym typeface="+mn-lt"/>
                </a:endParaRPr>
              </a:p>
            </p:txBody>
          </p:sp>
          <p:sp>
            <p:nvSpPr>
              <p:cNvPr id="21" name="椭圆 20"/>
              <p:cNvSpPr/>
              <p:nvPr/>
            </p:nvSpPr>
            <p:spPr>
              <a:xfrm>
                <a:off x="494336" y="3300655"/>
                <a:ext cx="771020" cy="771020"/>
              </a:xfrm>
              <a:prstGeom prst="ellipse">
                <a:avLst/>
              </a:prstGeom>
              <a:gradFill>
                <a:gsLst>
                  <a:gs pos="0">
                    <a:srgbClr val="FFC000"/>
                  </a:gs>
                  <a:gs pos="100000">
                    <a:srgbClr val="FFC000"/>
                  </a:gs>
                </a:gsLst>
                <a:lin ang="5400000" scaled="1"/>
              </a:gradFill>
              <a:ln w="12700" cap="flat" cmpd="sng" algn="ctr">
                <a:noFill/>
                <a:prstDash val="solid"/>
                <a:miter lim="800000"/>
              </a:ln>
              <a:effectLst/>
            </p:spPr>
            <p:txBody>
              <a:bodyPr rtlCol="0" anchor="ctr"/>
              <a:lstStyle/>
              <a:p>
                <a:pPr marL="0" marR="0" lvl="0" indent="0" defTabSz="864235"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sp>
            <p:nvSpPr>
              <p:cNvPr id="22" name="paper-airplane-symbol_52116"/>
              <p:cNvSpPr>
                <a:spLocks noChangeAspect="1"/>
              </p:cNvSpPr>
              <p:nvPr/>
            </p:nvSpPr>
            <p:spPr bwMode="auto">
              <a:xfrm>
                <a:off x="712770" y="3508280"/>
                <a:ext cx="334151" cy="355771"/>
              </a:xfrm>
              <a:custGeom>
                <a:avLst/>
                <a:gdLst>
                  <a:gd name="T0" fmla="*/ 352 w 391"/>
                  <a:gd name="T1" fmla="*/ 50 h 417"/>
                  <a:gd name="T2" fmla="*/ 281 w 391"/>
                  <a:gd name="T3" fmla="*/ 345 h 417"/>
                  <a:gd name="T4" fmla="*/ 165 w 391"/>
                  <a:gd name="T5" fmla="*/ 272 h 417"/>
                  <a:gd name="T6" fmla="*/ 295 w 391"/>
                  <a:gd name="T7" fmla="*/ 114 h 417"/>
                  <a:gd name="T8" fmla="*/ 113 w 391"/>
                  <a:gd name="T9" fmla="*/ 237 h 417"/>
                  <a:gd name="T10" fmla="*/ 54 w 391"/>
                  <a:gd name="T11" fmla="*/ 199 h 417"/>
                  <a:gd name="T12" fmla="*/ 352 w 391"/>
                  <a:gd name="T13" fmla="*/ 50 h 417"/>
                  <a:gd name="T14" fmla="*/ 391 w 391"/>
                  <a:gd name="T15" fmla="*/ 0 h 417"/>
                  <a:gd name="T16" fmla="*/ 0 w 391"/>
                  <a:gd name="T17" fmla="*/ 196 h 417"/>
                  <a:gd name="T18" fmla="*/ 109 w 391"/>
                  <a:gd name="T19" fmla="*/ 264 h 417"/>
                  <a:gd name="T20" fmla="*/ 159 w 391"/>
                  <a:gd name="T21" fmla="*/ 417 h 417"/>
                  <a:gd name="T22" fmla="*/ 223 w 391"/>
                  <a:gd name="T23" fmla="*/ 340 h 417"/>
                  <a:gd name="T24" fmla="*/ 298 w 391"/>
                  <a:gd name="T25" fmla="*/ 388 h 417"/>
                  <a:gd name="T26" fmla="*/ 391 w 391"/>
                  <a:gd name="T27" fmla="*/ 0 h 417"/>
                  <a:gd name="T28" fmla="*/ 391 w 391"/>
                  <a:gd name="T29"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417">
                    <a:moveTo>
                      <a:pt x="352" y="50"/>
                    </a:moveTo>
                    <a:lnTo>
                      <a:pt x="281" y="345"/>
                    </a:lnTo>
                    <a:lnTo>
                      <a:pt x="165" y="272"/>
                    </a:lnTo>
                    <a:lnTo>
                      <a:pt x="295" y="114"/>
                    </a:lnTo>
                    <a:lnTo>
                      <a:pt x="113" y="237"/>
                    </a:lnTo>
                    <a:lnTo>
                      <a:pt x="54" y="199"/>
                    </a:lnTo>
                    <a:lnTo>
                      <a:pt x="352" y="50"/>
                    </a:lnTo>
                    <a:moveTo>
                      <a:pt x="391" y="0"/>
                    </a:moveTo>
                    <a:lnTo>
                      <a:pt x="0" y="196"/>
                    </a:lnTo>
                    <a:lnTo>
                      <a:pt x="109" y="264"/>
                    </a:lnTo>
                    <a:lnTo>
                      <a:pt x="159" y="417"/>
                    </a:lnTo>
                    <a:lnTo>
                      <a:pt x="223" y="340"/>
                    </a:lnTo>
                    <a:lnTo>
                      <a:pt x="298" y="388"/>
                    </a:lnTo>
                    <a:lnTo>
                      <a:pt x="391" y="0"/>
                    </a:lnTo>
                    <a:lnTo>
                      <a:pt x="391" y="0"/>
                    </a:lnTo>
                    <a:close/>
                  </a:path>
                </a:pathLst>
              </a:custGeom>
              <a:solidFill>
                <a:sysClr val="window" lastClr="FFFFFF"/>
              </a:solidFill>
              <a:ln>
                <a:noFill/>
              </a:ln>
            </p:spPr>
            <p:txBody>
              <a:bodyPr/>
              <a:lstStyle/>
              <a:p>
                <a:endParaRPr lang="zh-CN" altLang="en-US">
                  <a:ea typeface="Arial" panose="020B0604020202020204" pitchFamily="34" charset="0"/>
                  <a:sym typeface="+mn-lt"/>
                </a:endParaRPr>
              </a:p>
            </p:txBody>
          </p:sp>
        </p:grpSp>
        <p:sp>
          <p:nvSpPr>
            <p:cNvPr id="27" name="文本框 26"/>
            <p:cNvSpPr txBox="1"/>
            <p:nvPr/>
          </p:nvSpPr>
          <p:spPr>
            <a:xfrm>
              <a:off x="391319" y="545552"/>
              <a:ext cx="3442335" cy="820420"/>
            </a:xfrm>
            <a:prstGeom prst="rect">
              <a:avLst/>
            </a:prstGeom>
            <a:noFill/>
          </p:spPr>
          <p:txBody>
            <a:bodyPr wrap="none" rtlCol="0">
              <a:spAutoFit/>
            </a:bodyPr>
            <a:lstStyle/>
            <a:p>
              <a:pPr algn="l" defTabSz="864235" hangingPunct="1">
                <a:defRPr/>
              </a:pPr>
              <a:r>
                <a:rPr lang="en-IN" altLang="en-US" sz="3025" b="1" kern="1200">
                  <a:solidFill>
                    <a:schemeClr val="accent1"/>
                  </a:solidFill>
                  <a:ea typeface="Arial" panose="020B0604020202020204" pitchFamily="34" charset="0"/>
                  <a:sym typeface="+mn-lt"/>
                </a:rPr>
                <a:t>DATA ANALYSIS</a:t>
              </a:r>
              <a:endParaRPr lang="en-US" altLang="zh-CN" sz="3025" b="1" kern="1200">
                <a:solidFill>
                  <a:schemeClr val="accent1"/>
                </a:solidFill>
                <a:ea typeface="Arial" panose="020B0604020202020204" pitchFamily="34" charset="0"/>
                <a:sym typeface="+mn-lt"/>
              </a:endParaRPr>
            </a:p>
            <a:p>
              <a:pPr algn="l" defTabSz="864235" hangingPunct="1">
                <a:lnSpc>
                  <a:spcPct val="150000"/>
                </a:lnSpc>
                <a:defRPr/>
              </a:pPr>
              <a:r>
                <a:rPr lang="en-IN" sz="1135" kern="1200" spc="283">
                  <a:solidFill>
                    <a:prstClr val="white">
                      <a:lumMod val="50000"/>
                    </a:prstClr>
                  </a:solidFill>
                  <a:ea typeface="Arial" panose="020B0604020202020204" pitchFamily="34" charset="0"/>
                  <a:sym typeface="+mn-lt"/>
                </a:rPr>
                <a:t>PREPARATION &amp; VISUALIZATION</a:t>
              </a:r>
              <a:endParaRPr lang="en-IN" sz="1135" kern="1200" spc="283">
                <a:solidFill>
                  <a:prstClr val="white">
                    <a:lumMod val="50000"/>
                  </a:prstClr>
                </a:solidFill>
                <a:ea typeface="Arial" panose="020B0604020202020204" pitchFamily="34" charset="0"/>
                <a:sym typeface="+mn-lt"/>
              </a:endParaRPr>
            </a:p>
          </p:txBody>
        </p:sp>
      </p:grpSp>
      <p:pic>
        <p:nvPicPr>
          <p:cNvPr id="2" name="Picture 1" descr="London"/>
          <p:cNvPicPr>
            <a:picLocks noChangeAspect="1"/>
          </p:cNvPicPr>
          <p:nvPr/>
        </p:nvPicPr>
        <p:blipFill>
          <a:blip r:embed="rId1"/>
          <a:stretch>
            <a:fillRect/>
          </a:stretch>
        </p:blipFill>
        <p:spPr>
          <a:xfrm>
            <a:off x="4787900" y="-635"/>
            <a:ext cx="6726555" cy="6480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 y="1"/>
            <a:ext cx="11520311" cy="6480172"/>
          </a:xfrm>
          <a:prstGeom prst="rect">
            <a:avLst/>
          </a:prstGeom>
          <a:blipFill>
            <a:blip r:embed="rId1"/>
            <a:stretch>
              <a:fillRect t="-9277" b="-9242"/>
            </a:stretch>
          </a:blip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82169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FFFFFF"/>
              </a:solidFill>
              <a:effectLst/>
              <a:uFillTx/>
              <a:ea typeface="Arial" panose="020B0604020202020204" pitchFamily="34" charset="0"/>
              <a:cs typeface="+mn-cs"/>
              <a:sym typeface="+mn-lt"/>
            </a:endParaRPr>
          </a:p>
        </p:txBody>
      </p:sp>
      <p:sp>
        <p:nvSpPr>
          <p:cNvPr id="15" name="矩形 14"/>
          <p:cNvSpPr/>
          <p:nvPr/>
        </p:nvSpPr>
        <p:spPr>
          <a:xfrm>
            <a:off x="89" y="0"/>
            <a:ext cx="11520311" cy="6480175"/>
          </a:xfrm>
          <a:prstGeom prst="rect">
            <a:avLst/>
          </a:prstGeom>
          <a:gradFill>
            <a:gsLst>
              <a:gs pos="0">
                <a:schemeClr val="tx1"/>
              </a:gs>
              <a:gs pos="100000">
                <a:schemeClr val="tx1">
                  <a:alpha val="50000"/>
                </a:schemeClr>
              </a:gs>
            </a:gsLst>
            <a:lin ang="5400000" scaled="1"/>
          </a:gradFill>
          <a:ln w="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3751" tIns="33751" rIns="33751" bIns="33751" numCol="1" spcCol="38100" rtlCol="0" fromWordArt="0" anchor="ctr" anchorCtr="0" forceAA="0" compatLnSpc="1">
            <a:noAutofit/>
          </a:bodyPr>
          <a:lstStyle/>
          <a:p>
            <a:pPr>
              <a:lnSpc>
                <a:spcPct val="120000"/>
              </a:lnSpc>
            </a:pPr>
            <a:endParaRPr lang="zh-CN" altLang="en-US" sz="1115">
              <a:solidFill>
                <a:srgbClr val="FFFFFF"/>
              </a:solidFill>
              <a:ea typeface="Arial" panose="020B0604020202020204" pitchFamily="34" charset="0"/>
              <a:sym typeface="+mn-lt"/>
            </a:endParaRPr>
          </a:p>
        </p:txBody>
      </p:sp>
      <p:sp>
        <p:nvSpPr>
          <p:cNvPr id="2" name="Spenser个人品牌商业变现私房课"/>
          <p:cNvSpPr txBox="1"/>
          <p:nvPr/>
        </p:nvSpPr>
        <p:spPr>
          <a:xfrm>
            <a:off x="2051685" y="77153"/>
            <a:ext cx="7375525" cy="1544320"/>
          </a:xfrm>
          <a:prstGeom prst="rect">
            <a:avLst/>
          </a:prstGeom>
          <a:ln w="12700">
            <a:miter lim="400000"/>
          </a:ln>
        </p:spPr>
        <p:txBody>
          <a:bodyPr wrap="square" lIns="33751" tIns="33751" rIns="33751" bIns="33751" anchor="ctr">
            <a:spAutoFit/>
          </a:bodyPr>
          <a:p>
            <a:pPr algn="dist">
              <a:lnSpc>
                <a:spcPct val="120000"/>
              </a:lnSpc>
            </a:pPr>
            <a:r>
              <a:rPr lang="en-IN" altLang="en-US" sz="3200" b="1">
                <a:solidFill>
                  <a:schemeClr val="accent1"/>
                </a:solidFill>
                <a:ea typeface="Arial" panose="020B0604020202020204" pitchFamily="34" charset="0"/>
                <a:sym typeface="+mn-lt"/>
              </a:rPr>
              <a:t>EXPLORATORY DATA ANALYTICS </a:t>
            </a:r>
            <a:r>
              <a:rPr lang="en-IN" altLang="en-US" sz="4000" b="1">
                <a:solidFill>
                  <a:schemeClr val="accent1"/>
                </a:solidFill>
                <a:ea typeface="Arial" panose="020B0604020202020204" pitchFamily="34" charset="0"/>
                <a:sym typeface="+mn-lt"/>
              </a:rPr>
              <a:t> </a:t>
            </a:r>
            <a:endParaRPr lang="en-IN" altLang="en-US" sz="4000" b="1">
              <a:solidFill>
                <a:schemeClr val="accent1"/>
              </a:solidFill>
              <a:ea typeface="Arial" panose="020B0604020202020204" pitchFamily="34" charset="0"/>
              <a:sym typeface="+mn-lt"/>
            </a:endParaRPr>
          </a:p>
          <a:p>
            <a:pPr algn="dist">
              <a:lnSpc>
                <a:spcPct val="120000"/>
              </a:lnSpc>
            </a:pPr>
            <a:r>
              <a:rPr lang="en-IN" altLang="en-US" sz="4000" b="1">
                <a:solidFill>
                  <a:schemeClr val="accent1"/>
                </a:solidFill>
                <a:ea typeface="Arial" panose="020B0604020202020204" pitchFamily="34" charset="0"/>
                <a:sym typeface="+mn-lt"/>
              </a:rPr>
              <a:t>BOROUGH VS ETHNICITY</a:t>
            </a:r>
            <a:endParaRPr lang="en-IN" altLang="en-US" sz="4000" b="1">
              <a:solidFill>
                <a:schemeClr val="accent1"/>
              </a:solidFill>
              <a:ea typeface="Arial" panose="020B0604020202020204" pitchFamily="34" charset="0"/>
              <a:sym typeface="+mn-lt"/>
            </a:endParaRPr>
          </a:p>
        </p:txBody>
      </p:sp>
      <p:pic>
        <p:nvPicPr>
          <p:cNvPr id="6" name="Picture 3" descr="Bar_plot_Population"/>
          <p:cNvPicPr>
            <a:picLocks noChangeAspect="1"/>
          </p:cNvPicPr>
          <p:nvPr/>
        </p:nvPicPr>
        <p:blipFill>
          <a:blip r:embed="rId2"/>
          <a:stretch>
            <a:fillRect/>
          </a:stretch>
        </p:blipFill>
        <p:spPr>
          <a:xfrm>
            <a:off x="102235" y="1621790"/>
            <a:ext cx="3762375" cy="3054985"/>
          </a:xfrm>
          <a:prstGeom prst="rect">
            <a:avLst/>
          </a:prstGeom>
        </p:spPr>
      </p:pic>
      <p:pic>
        <p:nvPicPr>
          <p:cNvPr id="7" name="Picture 5" descr="Bar_plot_Whites"/>
          <p:cNvPicPr>
            <a:picLocks noChangeAspect="1"/>
          </p:cNvPicPr>
          <p:nvPr/>
        </p:nvPicPr>
        <p:blipFill>
          <a:blip r:embed="rId3"/>
          <a:stretch>
            <a:fillRect/>
          </a:stretch>
        </p:blipFill>
        <p:spPr>
          <a:xfrm>
            <a:off x="4069080" y="1621790"/>
            <a:ext cx="3561715" cy="3094990"/>
          </a:xfrm>
          <a:prstGeom prst="rect">
            <a:avLst/>
          </a:prstGeom>
        </p:spPr>
      </p:pic>
      <p:pic>
        <p:nvPicPr>
          <p:cNvPr id="8" name="Picture 6" descr="Bar_plot_Asian"/>
          <p:cNvPicPr>
            <a:picLocks noChangeAspect="1"/>
          </p:cNvPicPr>
          <p:nvPr/>
        </p:nvPicPr>
        <p:blipFill>
          <a:blip r:embed="rId4"/>
          <a:stretch>
            <a:fillRect/>
          </a:stretch>
        </p:blipFill>
        <p:spPr>
          <a:xfrm>
            <a:off x="7835265" y="1621790"/>
            <a:ext cx="3543300" cy="3094990"/>
          </a:xfrm>
          <a:prstGeom prst="rect">
            <a:avLst/>
          </a:prstGeom>
        </p:spPr>
      </p:pic>
      <p:grpSp>
        <p:nvGrpSpPr>
          <p:cNvPr id="19" name="组合 18"/>
          <p:cNvGrpSpPr/>
          <p:nvPr/>
        </p:nvGrpSpPr>
        <p:grpSpPr>
          <a:xfrm>
            <a:off x="780415" y="4874260"/>
            <a:ext cx="2406015" cy="431806"/>
            <a:chOff x="5196000" y="3811351"/>
            <a:chExt cx="1800000" cy="432000"/>
          </a:xfrm>
        </p:grpSpPr>
        <p:sp>
          <p:nvSpPr>
            <p:cNvPr id="21" name="矩形 20"/>
            <p:cNvSpPr/>
            <p:nvPr/>
          </p:nvSpPr>
          <p:spPr>
            <a:xfrm>
              <a:off x="5196000" y="3827296"/>
              <a:ext cx="1800000" cy="337336"/>
            </a:xfrm>
            <a:prstGeom prst="rect">
              <a:avLst/>
            </a:prstGeom>
            <a:ln>
              <a:noFill/>
            </a:ln>
          </p:spPr>
          <p:txBody>
            <a:bodyPr wrap="square">
              <a:spAutoFit/>
            </a:bodyPr>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chemeClr val="accent1"/>
                  </a:solidFill>
                  <a:effectLst/>
                  <a:uLnTx/>
                  <a:uFillTx/>
                  <a:ea typeface="Arial" panose="020B0604020202020204" pitchFamily="34" charset="0"/>
                  <a:sym typeface="+mn-lt"/>
                </a:rPr>
                <a:t>Borough vs </a:t>
              </a:r>
              <a:r>
                <a:rPr kumimoji="0" lang="en-IN" altLang="en-US" sz="1600" b="0" i="0" u="none" strike="noStrike" kern="1200" cap="none" spc="0" normalizeH="0" baseline="0" noProof="0">
                  <a:ln>
                    <a:noFill/>
                  </a:ln>
                  <a:solidFill>
                    <a:schemeClr val="accent1"/>
                  </a:solidFill>
                  <a:effectLst/>
                  <a:uLnTx/>
                  <a:uFillTx/>
                  <a:ea typeface="Arial" panose="020B0604020202020204" pitchFamily="34" charset="0"/>
                  <a:sym typeface="+mn-lt"/>
                </a:rPr>
                <a:t>Population</a:t>
              </a:r>
              <a:endParaRPr kumimoji="0" lang="en-IN" altLang="en-US" sz="16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22"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grpSp>
        <p:nvGrpSpPr>
          <p:cNvPr id="9" name="组合 18"/>
          <p:cNvGrpSpPr/>
          <p:nvPr/>
        </p:nvGrpSpPr>
        <p:grpSpPr>
          <a:xfrm>
            <a:off x="4949779" y="4890240"/>
            <a:ext cx="1800000" cy="432000"/>
            <a:chOff x="5196000" y="3811351"/>
            <a:chExt cx="1800000" cy="432000"/>
          </a:xfrm>
        </p:grpSpPr>
        <p:sp>
          <p:nvSpPr>
            <p:cNvPr id="10" name="矩形 20"/>
            <p:cNvSpPr/>
            <p:nvPr/>
          </p:nvSpPr>
          <p:spPr>
            <a:xfrm>
              <a:off x="5196000" y="3827296"/>
              <a:ext cx="1800000" cy="337185"/>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1600" kern="1200" noProof="0">
                  <a:solidFill>
                    <a:schemeClr val="accent1"/>
                  </a:solidFill>
                  <a:uLnTx/>
                  <a:ea typeface="Arial" panose="020B0604020202020204" pitchFamily="34" charset="0"/>
                  <a:sym typeface="+mn-lt"/>
                </a:rPr>
                <a:t>Borough vs White</a:t>
              </a:r>
              <a:endParaRPr kumimoji="0" lang="en-US" altLang="zh-CN" sz="16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1"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grpSp>
        <p:nvGrpSpPr>
          <p:cNvPr id="13" name="组合 18"/>
          <p:cNvGrpSpPr/>
          <p:nvPr/>
        </p:nvGrpSpPr>
        <p:grpSpPr>
          <a:xfrm>
            <a:off x="8639810" y="4890135"/>
            <a:ext cx="1934210" cy="431800"/>
            <a:chOff x="5196000" y="3811351"/>
            <a:chExt cx="1800000" cy="432000"/>
          </a:xfrm>
        </p:grpSpPr>
        <p:sp>
          <p:nvSpPr>
            <p:cNvPr id="14" name="矩形 20"/>
            <p:cNvSpPr/>
            <p:nvPr/>
          </p:nvSpPr>
          <p:spPr>
            <a:xfrm>
              <a:off x="5196000" y="3827296"/>
              <a:ext cx="1800000" cy="337341"/>
            </a:xfrm>
            <a:prstGeom prst="rect">
              <a:avLst/>
            </a:prstGeom>
            <a:ln>
              <a:no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1600" kern="1200" noProof="0">
                  <a:solidFill>
                    <a:schemeClr val="accent1"/>
                  </a:solidFill>
                  <a:uLnTx/>
                  <a:ea typeface="Arial" panose="020B0604020202020204" pitchFamily="34" charset="0"/>
                  <a:sym typeface="+mn-lt"/>
                </a:rPr>
                <a:t>Borough vs </a:t>
              </a:r>
              <a:r>
                <a:rPr lang="en-IN" altLang="en-US" sz="1600" kern="1200" noProof="0">
                  <a:solidFill>
                    <a:schemeClr val="accent1"/>
                  </a:solidFill>
                  <a:uLnTx/>
                  <a:ea typeface="Arial" panose="020B0604020202020204" pitchFamily="34" charset="0"/>
                  <a:sym typeface="+mn-lt"/>
                </a:rPr>
                <a:t>Asians</a:t>
              </a:r>
              <a:endParaRPr kumimoji="0" lang="en-IN" altLang="en-US" sz="1600" b="0" i="0" u="none" strike="noStrike" kern="1200" cap="none" spc="0" normalizeH="0" baseline="0" noProof="0">
                <a:ln>
                  <a:noFill/>
                </a:ln>
                <a:solidFill>
                  <a:schemeClr val="accent1"/>
                </a:solidFill>
                <a:effectLst/>
                <a:uLnTx/>
                <a:uFillTx/>
                <a:ea typeface="Arial" panose="020B0604020202020204" pitchFamily="34" charset="0"/>
                <a:sym typeface="+mn-lt"/>
              </a:endParaRPr>
            </a:p>
          </p:txBody>
        </p:sp>
        <p:sp>
          <p:nvSpPr>
            <p:cNvPr id="16" name="矩形: 圆角 21"/>
            <p:cNvSpPr/>
            <p:nvPr/>
          </p:nvSpPr>
          <p:spPr>
            <a:xfrm>
              <a:off x="5196000" y="3811351"/>
              <a:ext cx="1800000" cy="432000"/>
            </a:xfrm>
            <a:prstGeom prst="roundRect">
              <a:avLst>
                <a:gd name="adj" fmla="val 50000"/>
              </a:avLst>
            </a:prstGeom>
            <a:noFill/>
            <a:ln w="12700" cap="flat" cmpd="sng" algn="ctr">
              <a:solidFill>
                <a:schemeClr val="accent1"/>
              </a:solidFill>
              <a:prstDash val="solid"/>
              <a:miter lim="800000"/>
            </a:ln>
            <a:effectLst/>
          </p:spPr>
          <p:txBody>
            <a:bodyPr wrap="square"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ea typeface="Arial" panose="020B0604020202020204" pitchFamily="34" charset="0"/>
                <a:cs typeface="+mn-cs"/>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howroom">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g1lsq1l">
      <a:majorFont>
        <a:latin typeface="Arial"/>
        <a:ea typeface="Microsoft YaHei"/>
        <a:cs typeface=""/>
      </a:majorFont>
      <a:minorFont>
        <a:latin typeface="Arial"/>
        <a:ea typeface="Microsoft YaHei"/>
        <a:cs typeface=""/>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FFFFFF"/>
            </a:solidFill>
            <a:effectLst/>
            <a:uFillTx/>
            <a:latin typeface="+mn-lt"/>
            <a:ea typeface="+mn-ea"/>
            <a:cs typeface="+mn-cs"/>
            <a:sym typeface="Gill Sans Light"/>
          </a:defRPr>
        </a:def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g1lsq1l">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Arial"/>
        <a:ea typeface="Arial"/>
        <a:cs typeface="Arial"/>
      </a:majorFont>
      <a:minorFont>
        <a:latin typeface="Arial"/>
        <a:ea typeface="Arial"/>
        <a:cs typeface="Arial"/>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71437" tIns="71437" rIns="71437" bIns="71437" numCol="1" spcCol="38100" rtlCol="0" anchor="ctr">
        <a:spAutoFit/>
      </a:bodyPr>
      <a:lstStyle>
        <a:defPPr marL="0" marR="0" indent="0" algn="ctr" defTabSz="82169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5328</Words>
  <Application>WPS Presentation</Application>
  <PresentationFormat>自定义</PresentationFormat>
  <Paragraphs>174</Paragraphs>
  <Slides>17</Slides>
  <Notes>6</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17</vt:i4>
      </vt:variant>
    </vt:vector>
  </HeadingPairs>
  <TitlesOfParts>
    <vt:vector size="31" baseType="lpstr">
      <vt:lpstr>Arial</vt:lpstr>
      <vt:lpstr>SimSun</vt:lpstr>
      <vt:lpstr>Wingdings</vt:lpstr>
      <vt:lpstr>Gill Sans Light</vt:lpstr>
      <vt:lpstr>Helvetica Neue</vt:lpstr>
      <vt:lpstr>等线</vt:lpstr>
      <vt:lpstr>Microsoft YaHei</vt:lpstr>
      <vt:lpstr>Arial Unicode MS</vt:lpstr>
      <vt:lpstr>Calibri</vt:lpstr>
      <vt:lpstr>黑体</vt:lpstr>
      <vt:lpstr>Microsoft YaHei Light</vt:lpstr>
      <vt:lpstr>Segoe Print</vt:lpstr>
      <vt:lpstr>Showroom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google1579180747</cp:lastModifiedBy>
  <cp:revision>296</cp:revision>
  <dcterms:created xsi:type="dcterms:W3CDTF">2019-11-21T06:40:00Z</dcterms:created>
  <dcterms:modified xsi:type="dcterms:W3CDTF">2020-04-03T08:52:36Z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1033-11.2.0.9232</vt:lpwstr>
  </property>
</Properties>
</file>